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Alexandria Bold" charset="1" panose="00000000000000000000"/>
      <p:regular r:id="rId31"/>
    </p:embeddedFont>
    <p:embeddedFont>
      <p:font typeface="Garet" charset="1" panose="00000000000000000000"/>
      <p:regular r:id="rId32"/>
    </p:embeddedFont>
    <p:embeddedFont>
      <p:font typeface="Garet Bold" charset="1" panose="00000000000000000000"/>
      <p:regular r:id="rId33"/>
    </p:embeddedFont>
    <p:embeddedFont>
      <p:font typeface="Poppins Bold" charset="1" panose="00000800000000000000"/>
      <p:regular r:id="rId34"/>
    </p:embeddedFont>
    <p:embeddedFont>
      <p:font typeface="Lato Bold" charset="1" panose="020F0502020204030203"/>
      <p:regular r:id="rId35"/>
    </p:embeddedFont>
    <p:embeddedFont>
      <p:font typeface="Lato" charset="1" panose="020F0502020204030203"/>
      <p:regular r:id="rId36"/>
    </p:embeddedFont>
    <p:embeddedFont>
      <p:font typeface="Canva Sans" charset="1" panose="020B0503030501040103"/>
      <p:regular r:id="rId37"/>
    </p:embeddedFont>
    <p:embeddedFont>
      <p:font typeface="Canva Sans Bold" charset="1" panose="020B0803030501040103"/>
      <p:regular r:id="rId38"/>
    </p:embeddedFont>
    <p:embeddedFont>
      <p:font typeface="Calibri (MS)" charset="1" panose="020F0502020204030204"/>
      <p:regular r:id="rId39"/>
    </p:embeddedFont>
    <p:embeddedFont>
      <p:font typeface="Alexandria" charset="1" panose="00000000000000000000"/>
      <p:regular r:id="rId40"/>
    </p:embeddedFont>
    <p:embeddedFont>
      <p:font typeface="Calibri (MS) Bold" charset="1" panose="020F0702030404030204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41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42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43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44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45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png" Type="http://schemas.openxmlformats.org/officeDocument/2006/relationships/image"/><Relationship Id="rId12" Target="../media/image19.png" Type="http://schemas.openxmlformats.org/officeDocument/2006/relationships/image"/><Relationship Id="rId13" Target="../media/image20.png" Type="http://schemas.openxmlformats.org/officeDocument/2006/relationships/image"/><Relationship Id="rId14" Target="../media/image21.svg" Type="http://schemas.openxmlformats.org/officeDocument/2006/relationships/image"/><Relationship Id="rId15" Target="../media/image22.png" Type="http://schemas.openxmlformats.org/officeDocument/2006/relationships/image"/><Relationship Id="rId16" Target="../media/image23.svg" Type="http://schemas.openxmlformats.org/officeDocument/2006/relationships/image"/><Relationship Id="rId17" Target="../media/image12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12" Target="../media/image30.png" Type="http://schemas.openxmlformats.org/officeDocument/2006/relationships/image"/><Relationship Id="rId13" Target="../media/image31.svg" Type="http://schemas.openxmlformats.org/officeDocument/2006/relationships/image"/><Relationship Id="rId14" Target="../media/image32.png" Type="http://schemas.openxmlformats.org/officeDocument/2006/relationships/image"/><Relationship Id="rId15" Target="../media/image33.svg" Type="http://schemas.openxmlformats.org/officeDocument/2006/relationships/image"/><Relationship Id="rId16" Target="../media/image34.png" Type="http://schemas.openxmlformats.org/officeDocument/2006/relationships/image"/><Relationship Id="rId17" Target="../media/image35.svg" Type="http://schemas.openxmlformats.org/officeDocument/2006/relationships/image"/><Relationship Id="rId18" Target="../media/image12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38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39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40.png" Type="http://schemas.openxmlformats.org/officeDocument/2006/relationships/image"/><Relationship Id="rId7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3476" y="-820801"/>
            <a:ext cx="18288000" cy="12801600"/>
          </a:xfrm>
          <a:custGeom>
            <a:avLst/>
            <a:gdLst/>
            <a:ahLst/>
            <a:cxnLst/>
            <a:rect r="r" b="b" t="t" l="l"/>
            <a:pathLst>
              <a:path h="12801600" w="18288000">
                <a:moveTo>
                  <a:pt x="0" y="0"/>
                </a:moveTo>
                <a:lnTo>
                  <a:pt x="18288000" y="0"/>
                </a:lnTo>
                <a:lnTo>
                  <a:pt x="18288000" y="12801600"/>
                </a:lnTo>
                <a:lnTo>
                  <a:pt x="0" y="12801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1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5400000">
            <a:off x="13890343" y="5516388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4840371" y="6758253"/>
                </a:moveTo>
                <a:lnTo>
                  <a:pt x="0" y="6758253"/>
                </a:lnTo>
                <a:lnTo>
                  <a:pt x="0" y="0"/>
                </a:lnTo>
                <a:lnTo>
                  <a:pt x="4840371" y="0"/>
                </a:lnTo>
                <a:lnTo>
                  <a:pt x="4840371" y="675825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212327">
            <a:off x="-1633813" y="4706943"/>
            <a:ext cx="7684967" cy="7684967"/>
          </a:xfrm>
          <a:custGeom>
            <a:avLst/>
            <a:gdLst/>
            <a:ahLst/>
            <a:cxnLst/>
            <a:rect r="r" b="b" t="t" l="l"/>
            <a:pathLst>
              <a:path h="7684967" w="7684967">
                <a:moveTo>
                  <a:pt x="7684968" y="0"/>
                </a:moveTo>
                <a:lnTo>
                  <a:pt x="0" y="0"/>
                </a:lnTo>
                <a:lnTo>
                  <a:pt x="0" y="7684968"/>
                </a:lnTo>
                <a:lnTo>
                  <a:pt x="7684968" y="7684968"/>
                </a:lnTo>
                <a:lnTo>
                  <a:pt x="768496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-2020970" y="4706943"/>
            <a:ext cx="7684967" cy="7684967"/>
          </a:xfrm>
          <a:custGeom>
            <a:avLst/>
            <a:gdLst/>
            <a:ahLst/>
            <a:cxnLst/>
            <a:rect r="r" b="b" t="t" l="l"/>
            <a:pathLst>
              <a:path h="7684967" w="7684967">
                <a:moveTo>
                  <a:pt x="7684968" y="0"/>
                </a:moveTo>
                <a:lnTo>
                  <a:pt x="0" y="0"/>
                </a:lnTo>
                <a:lnTo>
                  <a:pt x="0" y="7684968"/>
                </a:lnTo>
                <a:lnTo>
                  <a:pt x="7684968" y="7684968"/>
                </a:lnTo>
                <a:lnTo>
                  <a:pt x="768496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-176744">
            <a:off x="12281842" y="-3234705"/>
            <a:ext cx="6992792" cy="6992792"/>
          </a:xfrm>
          <a:custGeom>
            <a:avLst/>
            <a:gdLst/>
            <a:ahLst/>
            <a:cxnLst/>
            <a:rect r="r" b="b" t="t" l="l"/>
            <a:pathLst>
              <a:path h="6992792" w="6992792">
                <a:moveTo>
                  <a:pt x="0" y="6992792"/>
                </a:moveTo>
                <a:lnTo>
                  <a:pt x="6992792" y="6992792"/>
                </a:lnTo>
                <a:lnTo>
                  <a:pt x="6992792" y="0"/>
                </a:lnTo>
                <a:lnTo>
                  <a:pt x="0" y="0"/>
                </a:lnTo>
                <a:lnTo>
                  <a:pt x="0" y="699279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2348517" y="-3496396"/>
            <a:ext cx="6992792" cy="6992792"/>
          </a:xfrm>
          <a:custGeom>
            <a:avLst/>
            <a:gdLst/>
            <a:ahLst/>
            <a:cxnLst/>
            <a:rect r="r" b="b" t="t" l="l"/>
            <a:pathLst>
              <a:path h="6992792" w="6992792">
                <a:moveTo>
                  <a:pt x="0" y="6992792"/>
                </a:moveTo>
                <a:lnTo>
                  <a:pt x="6992792" y="6992792"/>
                </a:lnTo>
                <a:lnTo>
                  <a:pt x="6992792" y="0"/>
                </a:lnTo>
                <a:lnTo>
                  <a:pt x="0" y="0"/>
                </a:lnTo>
                <a:lnTo>
                  <a:pt x="0" y="699279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931402" y="5678022"/>
            <a:ext cx="487025" cy="594840"/>
          </a:xfrm>
          <a:custGeom>
            <a:avLst/>
            <a:gdLst/>
            <a:ahLst/>
            <a:cxnLst/>
            <a:rect r="r" b="b" t="t" l="l"/>
            <a:pathLst>
              <a:path h="594840" w="487025">
                <a:moveTo>
                  <a:pt x="0" y="0"/>
                </a:moveTo>
                <a:lnTo>
                  <a:pt x="487025" y="0"/>
                </a:lnTo>
                <a:lnTo>
                  <a:pt x="487025" y="594840"/>
                </a:lnTo>
                <a:lnTo>
                  <a:pt x="0" y="5948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623305" y="3605288"/>
            <a:ext cx="14095754" cy="1974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07"/>
              </a:lnSpc>
            </a:pPr>
            <a:r>
              <a:rPr lang="en-US" b="true" sz="11505">
                <a:solidFill>
                  <a:srgbClr val="E9E9E9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APOPTOSIS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62982" y="5582772"/>
            <a:ext cx="10162036" cy="772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56"/>
              </a:lnSpc>
              <a:spcBef>
                <a:spcPct val="0"/>
              </a:spcBef>
            </a:pPr>
            <a:r>
              <a:rPr lang="en-US" sz="4468">
                <a:solidFill>
                  <a:srgbClr val="E9E9E9"/>
                </a:solidFill>
                <a:latin typeface="Garet"/>
                <a:ea typeface="Garet"/>
                <a:cs typeface="Garet"/>
                <a:sym typeface="Garet"/>
              </a:rPr>
              <a:t>programmed cell death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2167408" y="2409810"/>
            <a:ext cx="5591834" cy="4634232"/>
          </a:xfrm>
          <a:custGeom>
            <a:avLst/>
            <a:gdLst/>
            <a:ahLst/>
            <a:cxnLst/>
            <a:rect r="r" b="b" t="t" l="l"/>
            <a:pathLst>
              <a:path h="4634232" w="5591834">
                <a:moveTo>
                  <a:pt x="0" y="0"/>
                </a:moveTo>
                <a:lnTo>
                  <a:pt x="5591833" y="0"/>
                </a:lnTo>
                <a:lnTo>
                  <a:pt x="5591833" y="4634232"/>
                </a:lnTo>
                <a:lnTo>
                  <a:pt x="0" y="46342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541415" y="256254"/>
            <a:ext cx="9205169" cy="1392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b="true" sz="8177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EULER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214256" y="9019603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18476" y="2314560"/>
            <a:ext cx="790432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is Euler’s method?</a:t>
            </a: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49718" y="5095875"/>
            <a:ext cx="10782581" cy="1090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5" indent="-345443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 first-order numerical procedure for solving ordinary differential equations (ODEs).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05235" y="6403975"/>
            <a:ext cx="10827065" cy="1652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5" indent="-345443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Approximates the solution by stepping forward in small increments using the </a:t>
            </a:r>
            <a:r>
              <a:rPr lang="en-US" sz="32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derivative (slope) at the current point.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3861230" y="2805733"/>
            <a:ext cx="3711805" cy="1969871"/>
            <a:chOff x="0" y="0"/>
            <a:chExt cx="4949073" cy="2626495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251011"/>
              <a:ext cx="3882922" cy="8937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976"/>
                </a:lnSpc>
              </a:pPr>
              <a:r>
                <a:rPr lang="en-US" sz="3831" spc="252">
                  <a:solidFill>
                    <a:srgbClr val="000000"/>
                  </a:solidFill>
                  <a:latin typeface="Alexandria"/>
                  <a:ea typeface="Alexandria"/>
                  <a:cs typeface="Alexandria"/>
                  <a:sym typeface="Alexandria"/>
                </a:rPr>
                <a:t>y</a:t>
              </a:r>
              <a:r>
                <a:rPr lang="en-US" sz="3831" spc="252">
                  <a:solidFill>
                    <a:srgbClr val="000000"/>
                  </a:solidFill>
                  <a:latin typeface="Alexandria"/>
                  <a:ea typeface="Alexandria"/>
                  <a:cs typeface="Alexandria"/>
                  <a:sym typeface="Alexandria"/>
                </a:rPr>
                <a:t>n+1</a:t>
              </a:r>
              <a:r>
                <a:rPr lang="en-US" sz="3831" spc="252">
                  <a:solidFill>
                    <a:srgbClr val="000000"/>
                  </a:solidFill>
                  <a:latin typeface="Alexandria"/>
                  <a:ea typeface="Alexandria"/>
                  <a:cs typeface="Alexandria"/>
                  <a:sym typeface="Alexandria"/>
                </a:rPr>
                <a:t> = y</a:t>
              </a:r>
              <a:r>
                <a:rPr lang="en-US" sz="3831" spc="252">
                  <a:solidFill>
                    <a:srgbClr val="000000"/>
                  </a:solidFill>
                  <a:latin typeface="Alexandria"/>
                  <a:ea typeface="Alexandria"/>
                  <a:cs typeface="Alexandria"/>
                  <a:sym typeface="Alexandria"/>
                </a:rPr>
                <a:t>n</a:t>
              </a:r>
              <a:r>
                <a:rPr lang="en-US" sz="3831" spc="252">
                  <a:solidFill>
                    <a:srgbClr val="000000"/>
                  </a:solidFill>
                  <a:latin typeface="Alexandria"/>
                  <a:ea typeface="Alexandria"/>
                  <a:cs typeface="Alexandria"/>
                  <a:sym typeface="Alexandria"/>
                </a:rPr>
                <a:t> + h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4078878" y="1792366"/>
              <a:ext cx="801998" cy="8341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63"/>
                </a:lnSpc>
                <a:spcBef>
                  <a:spcPct val="0"/>
                </a:spcBef>
              </a:pPr>
              <a:r>
                <a:rPr lang="en-US" sz="3831">
                  <a:solidFill>
                    <a:srgbClr val="000000"/>
                  </a:solidFill>
                  <a:latin typeface="Alexandria"/>
                  <a:ea typeface="Alexandria"/>
                  <a:cs typeface="Alexandria"/>
                  <a:sym typeface="Alexandria"/>
                </a:rPr>
                <a:t>dx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4010681" y="-180975"/>
              <a:ext cx="938392" cy="2138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567"/>
                </a:lnSpc>
                <a:spcBef>
                  <a:spcPct val="0"/>
                </a:spcBef>
              </a:pPr>
              <a:r>
                <a:rPr lang="en-US" sz="9690">
                  <a:solidFill>
                    <a:srgbClr val="000000"/>
                  </a:solidFill>
                  <a:latin typeface="Alexandria"/>
                  <a:ea typeface="Alexandria"/>
                  <a:cs typeface="Alexandria"/>
                  <a:sym typeface="Alexandria"/>
                </a:rPr>
                <a:t>_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4078878" y="914905"/>
              <a:ext cx="787038" cy="8341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63"/>
                </a:lnSpc>
                <a:spcBef>
                  <a:spcPct val="0"/>
                </a:spcBef>
              </a:pPr>
              <a:r>
                <a:rPr lang="en-US" sz="3831">
                  <a:solidFill>
                    <a:srgbClr val="000000"/>
                  </a:solidFill>
                  <a:latin typeface="Alexandria"/>
                  <a:ea typeface="Alexandria"/>
                  <a:cs typeface="Alexandria"/>
                  <a:sym typeface="Alexandria"/>
                </a:rPr>
                <a:t>dy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2206840" y="-554292"/>
            <a:ext cx="10104920" cy="10377325"/>
          </a:xfrm>
          <a:custGeom>
            <a:avLst/>
            <a:gdLst/>
            <a:ahLst/>
            <a:cxnLst/>
            <a:rect r="r" b="b" t="t" l="l"/>
            <a:pathLst>
              <a:path h="10377325" w="10104920">
                <a:moveTo>
                  <a:pt x="0" y="0"/>
                </a:moveTo>
                <a:lnTo>
                  <a:pt x="10104920" y="0"/>
                </a:lnTo>
                <a:lnTo>
                  <a:pt x="10104920" y="10377325"/>
                </a:lnTo>
                <a:lnTo>
                  <a:pt x="0" y="103773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3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2978705"/>
            <a:ext cx="10331563" cy="6527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3088" indent="-231544" lvl="1">
              <a:lnSpc>
                <a:spcPts val="3002"/>
              </a:lnSpc>
              <a:buFont typeface="Arial"/>
              <a:buChar char="•"/>
            </a:pPr>
            <a:r>
              <a:rPr lang="en-US" b="true" sz="2144">
                <a:solidFill>
                  <a:srgbClr val="000000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SIMULATION: COMPARED TWO INITIAL CONDITIONS:</a:t>
            </a:r>
          </a:p>
          <a:p>
            <a:pPr algn="l" marL="926175" indent="-308725" lvl="2">
              <a:lnSpc>
                <a:spcPts val="3002"/>
              </a:lnSpc>
              <a:buFont typeface="Arial"/>
              <a:buChar char="⚬"/>
            </a:pPr>
            <a:r>
              <a:rPr lang="en-US" sz="2144">
                <a:solidFill>
                  <a:srgbClr val="000000"/>
                </a:solidFill>
                <a:latin typeface="Alexandria"/>
                <a:ea typeface="Alexandria"/>
                <a:cs typeface="Alexandria"/>
                <a:sym typeface="Alexandria"/>
              </a:rPr>
              <a:t>CASE 1: HIF-1 ACTIVE → Y₀ = [1, 0, 0, 0, 0, 0]</a:t>
            </a:r>
          </a:p>
          <a:p>
            <a:pPr algn="l" marL="926175" indent="-308725" lvl="2">
              <a:lnSpc>
                <a:spcPts val="3002"/>
              </a:lnSpc>
              <a:buFont typeface="Arial"/>
              <a:buChar char="⚬"/>
            </a:pPr>
            <a:r>
              <a:rPr lang="en-US" sz="2144">
                <a:solidFill>
                  <a:srgbClr val="000000"/>
                </a:solidFill>
                <a:latin typeface="Alexandria"/>
                <a:ea typeface="Alexandria"/>
                <a:cs typeface="Alexandria"/>
                <a:sym typeface="Alexandria"/>
              </a:rPr>
              <a:t>CASE 2: ALL INACTIVE → Y₀ = [0, 0, 0, 0, 0, 0]</a:t>
            </a:r>
          </a:p>
          <a:p>
            <a:pPr algn="l">
              <a:lnSpc>
                <a:spcPts val="3002"/>
              </a:lnSpc>
            </a:pPr>
          </a:p>
          <a:p>
            <a:pPr algn="l" marL="463088" indent="-231544" lvl="1">
              <a:lnSpc>
                <a:spcPts val="3002"/>
              </a:lnSpc>
              <a:buFont typeface="Arial"/>
              <a:buChar char="•"/>
            </a:pPr>
            <a:r>
              <a:rPr lang="en-US" b="true" sz="2144">
                <a:solidFill>
                  <a:srgbClr val="000000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OUTPUT</a:t>
            </a:r>
            <a:r>
              <a:rPr lang="en-US" sz="2144">
                <a:solidFill>
                  <a:srgbClr val="000000"/>
                </a:solidFill>
                <a:latin typeface="Alexandria"/>
                <a:ea typeface="Alexandria"/>
                <a:cs typeface="Alexandria"/>
                <a:sym typeface="Alexandria"/>
              </a:rPr>
              <a:t>:</a:t>
            </a:r>
          </a:p>
          <a:p>
            <a:pPr algn="l" marL="926175" indent="-308725" lvl="2">
              <a:lnSpc>
                <a:spcPts val="3002"/>
              </a:lnSpc>
              <a:buFont typeface="Arial"/>
              <a:buChar char="⚬"/>
            </a:pPr>
            <a:r>
              <a:rPr lang="en-US" sz="2144">
                <a:solidFill>
                  <a:srgbClr val="000000"/>
                </a:solidFill>
                <a:latin typeface="Alexandria"/>
                <a:ea typeface="Alexandria"/>
                <a:cs typeface="Alexandria"/>
                <a:sym typeface="Alexandria"/>
              </a:rPr>
              <a:t>TRACKED PROTEIN CONCENTRATIONS OVER TIME</a:t>
            </a:r>
          </a:p>
          <a:p>
            <a:pPr algn="l" marL="1010370" indent="-336790" lvl="2">
              <a:lnSpc>
                <a:spcPts val="3275"/>
              </a:lnSpc>
              <a:buFont typeface="Arial"/>
              <a:buChar char="⚬"/>
            </a:pPr>
            <a:r>
              <a:rPr lang="en-US" sz="2339">
                <a:solidFill>
                  <a:srgbClr val="000000"/>
                </a:solidFill>
                <a:latin typeface="Alexandria"/>
                <a:ea typeface="Alexandria"/>
                <a:cs typeface="Alexandria"/>
                <a:sym typeface="Alexandria"/>
              </a:rPr>
              <a:t>DEMONSTR</a:t>
            </a:r>
            <a:r>
              <a:rPr lang="en-US" sz="2339">
                <a:solidFill>
                  <a:srgbClr val="000000"/>
                </a:solidFill>
                <a:latin typeface="Alexandria"/>
                <a:ea typeface="Alexandria"/>
                <a:cs typeface="Alexandria"/>
                <a:sym typeface="Alexandria"/>
              </a:rPr>
              <a:t>ATED SENSITIVITY TO INITIAL CONDITIONS THROUGH PLOTTED TRAJECTORIES</a:t>
            </a:r>
          </a:p>
          <a:p>
            <a:pPr algn="l" marL="926175" indent="-308725" lvl="2">
              <a:lnSpc>
                <a:spcPts val="3002"/>
              </a:lnSpc>
              <a:buFont typeface="Arial"/>
              <a:buChar char="⚬"/>
            </a:pPr>
            <a:r>
              <a:rPr lang="en-US" sz="2144">
                <a:solidFill>
                  <a:srgbClr val="000000"/>
                </a:solidFill>
                <a:latin typeface="Alexandria"/>
                <a:ea typeface="Alexandria"/>
                <a:cs typeface="Alexandria"/>
                <a:sym typeface="Alexandria"/>
              </a:rPr>
              <a:t>COMPAR</a:t>
            </a:r>
            <a:r>
              <a:rPr lang="en-US" sz="2144">
                <a:solidFill>
                  <a:srgbClr val="000000"/>
                </a:solidFill>
                <a:latin typeface="Alexandria"/>
                <a:ea typeface="Alexandria"/>
                <a:cs typeface="Alexandria"/>
                <a:sym typeface="Alexandria"/>
              </a:rPr>
              <a:t>ED STABILITY AND ACCURACY LIMITATIONS</a:t>
            </a:r>
          </a:p>
          <a:p>
            <a:pPr algn="l">
              <a:lnSpc>
                <a:spcPts val="3002"/>
              </a:lnSpc>
            </a:pPr>
          </a:p>
          <a:p>
            <a:pPr algn="l" marL="463088" indent="-231544" lvl="1">
              <a:lnSpc>
                <a:spcPts val="3002"/>
              </a:lnSpc>
              <a:buFont typeface="Arial"/>
              <a:buChar char="•"/>
            </a:pPr>
            <a:r>
              <a:rPr lang="en-US" b="true" sz="2144">
                <a:solidFill>
                  <a:srgbClr val="000000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 LIMITATIONS OF EULER METHOD:</a:t>
            </a:r>
          </a:p>
          <a:p>
            <a:pPr algn="l" marL="926175" indent="-308725" lvl="2">
              <a:lnSpc>
                <a:spcPts val="3002"/>
              </a:lnSpc>
              <a:buFont typeface="Arial"/>
              <a:buChar char="⚬"/>
            </a:pPr>
            <a:r>
              <a:rPr lang="en-US" sz="2144">
                <a:solidFill>
                  <a:srgbClr val="000000"/>
                </a:solidFill>
                <a:latin typeface="Alexandria"/>
                <a:ea typeface="Alexandria"/>
                <a:cs typeface="Alexandria"/>
                <a:sym typeface="Alexandria"/>
              </a:rPr>
              <a:t>LOW ACCURACY: FIRST-ORDER, ACCUMULATES SIGNIFICANT ERROR</a:t>
            </a:r>
          </a:p>
          <a:p>
            <a:pPr algn="l" marL="926175" indent="-308725" lvl="2">
              <a:lnSpc>
                <a:spcPts val="3002"/>
              </a:lnSpc>
              <a:buFont typeface="Arial"/>
              <a:buChar char="⚬"/>
            </a:pPr>
            <a:r>
              <a:rPr lang="en-US" sz="2144">
                <a:solidFill>
                  <a:srgbClr val="000000"/>
                </a:solidFill>
                <a:latin typeface="Alexandria"/>
                <a:ea typeface="Alexandria"/>
                <a:cs typeface="Alexandria"/>
                <a:sym typeface="Alexandria"/>
              </a:rPr>
              <a:t>FIXED STEP SIZE: CAN MISS RAPID BIOLOGICAL CHANGES</a:t>
            </a:r>
          </a:p>
          <a:p>
            <a:pPr algn="l" marL="926175" indent="-308725" lvl="2">
              <a:lnSpc>
                <a:spcPts val="3002"/>
              </a:lnSpc>
              <a:buFont typeface="Arial"/>
              <a:buChar char="⚬"/>
            </a:pPr>
            <a:r>
              <a:rPr lang="en-US" sz="2144">
                <a:solidFill>
                  <a:srgbClr val="000000"/>
                </a:solidFill>
                <a:latin typeface="Alexandria"/>
                <a:ea typeface="Alexandria"/>
                <a:cs typeface="Alexandria"/>
                <a:sym typeface="Alexandria"/>
              </a:rPr>
              <a:t>COMPUTATIONALLY INEFFICIENT: NEEDS VERY SMALL STEPS FOR PRECISION</a:t>
            </a:r>
          </a:p>
          <a:p>
            <a:pPr algn="l" marL="926175" indent="-308725" lvl="2">
              <a:lnSpc>
                <a:spcPts val="3002"/>
              </a:lnSpc>
              <a:buFont typeface="Arial"/>
              <a:buChar char="⚬"/>
            </a:pPr>
            <a:r>
              <a:rPr lang="en-US" sz="2144">
                <a:solidFill>
                  <a:srgbClr val="000000"/>
                </a:solidFill>
                <a:latin typeface="Alexandria"/>
                <a:ea typeface="Alexandria"/>
                <a:cs typeface="Alexandria"/>
                <a:sym typeface="Alexandria"/>
              </a:rPr>
              <a:t>NO ERROR CONTROL: LACKS ADAPTIVE CORRECTION</a:t>
            </a:r>
          </a:p>
          <a:p>
            <a:pPr algn="l">
              <a:lnSpc>
                <a:spcPts val="3002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6214256" y="9019603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22352" y="942975"/>
            <a:ext cx="15663479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Solving Apoptosis ODEs Using Euler Method in Python: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1360263" y="3026330"/>
            <a:ext cx="6620680" cy="3825692"/>
            <a:chOff x="0" y="0"/>
            <a:chExt cx="8827573" cy="5100922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8827573" cy="5100922"/>
              <a:chOff x="0" y="0"/>
              <a:chExt cx="1162825" cy="67192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162825" cy="671926"/>
              </a:xfrm>
              <a:custGeom>
                <a:avLst/>
                <a:gdLst/>
                <a:ahLst/>
                <a:cxnLst/>
                <a:rect r="r" b="b" t="t" l="l"/>
                <a:pathLst>
                  <a:path h="671926" w="1162825">
                    <a:moveTo>
                      <a:pt x="0" y="0"/>
                    </a:moveTo>
                    <a:lnTo>
                      <a:pt x="1162825" y="0"/>
                    </a:lnTo>
                    <a:lnTo>
                      <a:pt x="1162825" y="671926"/>
                    </a:lnTo>
                    <a:lnTo>
                      <a:pt x="0" y="67192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162825" cy="71002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9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215153" y="198180"/>
              <a:ext cx="8189695" cy="47078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13"/>
                </a:lnSpc>
                <a:spcBef>
                  <a:spcPct val="0"/>
                </a:spcBef>
              </a:pPr>
              <a:r>
                <a:rPr lang="en-US" sz="1723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# Euler method solver</a:t>
              </a:r>
            </a:p>
            <a:p>
              <a:pPr algn="l">
                <a:lnSpc>
                  <a:spcPts val="2413"/>
                </a:lnSpc>
                <a:spcBef>
                  <a:spcPct val="0"/>
                </a:spcBef>
              </a:pPr>
              <a:r>
                <a:rPr lang="en-US" sz="1723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def euler_solver(ode_func, y0, t_span, dt, p):</a:t>
              </a:r>
            </a:p>
            <a:p>
              <a:pPr algn="l">
                <a:lnSpc>
                  <a:spcPts val="2413"/>
                </a:lnSpc>
                <a:spcBef>
                  <a:spcPct val="0"/>
                </a:spcBef>
              </a:pPr>
              <a:r>
                <a:rPr lang="en-US" sz="1723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   """An implementation of the Explicit Euler method."""</a:t>
              </a:r>
            </a:p>
            <a:p>
              <a:pPr algn="l">
                <a:lnSpc>
                  <a:spcPts val="2413"/>
                </a:lnSpc>
                <a:spcBef>
                  <a:spcPct val="0"/>
                </a:spcBef>
              </a:pPr>
              <a:r>
                <a:rPr lang="en-US" sz="1723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   t_start, t_end = t_span</a:t>
              </a:r>
            </a:p>
            <a:p>
              <a:pPr algn="l">
                <a:lnSpc>
                  <a:spcPts val="2413"/>
                </a:lnSpc>
                <a:spcBef>
                  <a:spcPct val="0"/>
                </a:spcBef>
              </a:pPr>
              <a:r>
                <a:rPr lang="en-US" sz="1723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   t_vals = np.arange(t_start, t_end + dt, dt)</a:t>
              </a:r>
            </a:p>
            <a:p>
              <a:pPr algn="l">
                <a:lnSpc>
                  <a:spcPts val="2413"/>
                </a:lnSpc>
                <a:spcBef>
                  <a:spcPct val="0"/>
                </a:spcBef>
              </a:pPr>
              <a:r>
                <a:rPr lang="en-US" sz="1723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   y_vals = np.zeros((len(t_vals), len(y0)))</a:t>
              </a:r>
            </a:p>
            <a:p>
              <a:pPr algn="l">
                <a:lnSpc>
                  <a:spcPts val="2413"/>
                </a:lnSpc>
                <a:spcBef>
                  <a:spcPct val="0"/>
                </a:spcBef>
              </a:pPr>
              <a:r>
                <a:rPr lang="en-US" sz="1723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   y_vals[0, :] = y0</a:t>
              </a:r>
            </a:p>
            <a:p>
              <a:pPr algn="l">
                <a:lnSpc>
                  <a:spcPts val="2413"/>
                </a:lnSpc>
                <a:spcBef>
                  <a:spcPct val="0"/>
                </a:spcBef>
              </a:pPr>
              <a:r>
                <a:rPr lang="en-US" sz="1723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   for i in range(len(t_vals) - 1):</a:t>
              </a:r>
            </a:p>
            <a:p>
              <a:pPr algn="l">
                <a:lnSpc>
                  <a:spcPts val="2413"/>
                </a:lnSpc>
                <a:spcBef>
                  <a:spcPct val="0"/>
                </a:spcBef>
              </a:pPr>
              <a:r>
                <a:rPr lang="en-US" sz="1723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       y_current = y_vals[i, :]</a:t>
              </a:r>
            </a:p>
            <a:p>
              <a:pPr algn="l">
                <a:lnSpc>
                  <a:spcPts val="2413"/>
                </a:lnSpc>
                <a:spcBef>
                  <a:spcPct val="0"/>
                </a:spcBef>
              </a:pPr>
              <a:r>
                <a:rPr lang="en-US" sz="1723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       slope = ode_func(t_vals[i], y_current, p)</a:t>
              </a:r>
            </a:p>
            <a:p>
              <a:pPr algn="l">
                <a:lnSpc>
                  <a:spcPts val="2413"/>
                </a:lnSpc>
                <a:spcBef>
                  <a:spcPct val="0"/>
                </a:spcBef>
              </a:pPr>
              <a:r>
                <a:rPr lang="en-US" sz="1723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       y_vals[i+1, :] = y_current + dt * slope</a:t>
              </a:r>
            </a:p>
            <a:p>
              <a:pPr algn="l">
                <a:lnSpc>
                  <a:spcPts val="2413"/>
                </a:lnSpc>
                <a:spcBef>
                  <a:spcPct val="0"/>
                </a:spcBef>
              </a:pPr>
              <a:r>
                <a:rPr lang="en-US" sz="1723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   return t_vals, y_vals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2206840" y="-554292"/>
            <a:ext cx="10104920" cy="10377325"/>
          </a:xfrm>
          <a:custGeom>
            <a:avLst/>
            <a:gdLst/>
            <a:ahLst/>
            <a:cxnLst/>
            <a:rect r="r" b="b" t="t" l="l"/>
            <a:pathLst>
              <a:path h="10377325" w="10104920">
                <a:moveTo>
                  <a:pt x="0" y="0"/>
                </a:moveTo>
                <a:lnTo>
                  <a:pt x="10104920" y="0"/>
                </a:lnTo>
                <a:lnTo>
                  <a:pt x="10104920" y="10377325"/>
                </a:lnTo>
                <a:lnTo>
                  <a:pt x="0" y="103773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3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792784" y="2574414"/>
            <a:ext cx="7907601" cy="5138173"/>
          </a:xfrm>
          <a:custGeom>
            <a:avLst/>
            <a:gdLst/>
            <a:ahLst/>
            <a:cxnLst/>
            <a:rect r="r" b="b" t="t" l="l"/>
            <a:pathLst>
              <a:path h="5138173" w="7907601">
                <a:moveTo>
                  <a:pt x="0" y="0"/>
                </a:moveTo>
                <a:lnTo>
                  <a:pt x="7907601" y="0"/>
                </a:lnTo>
                <a:lnTo>
                  <a:pt x="7907601" y="5138172"/>
                </a:lnTo>
                <a:lnTo>
                  <a:pt x="0" y="51381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541415" y="256254"/>
            <a:ext cx="9205169" cy="1392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b="true" sz="8177">
                <a:solidFill>
                  <a:srgbClr val="000000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EULER VS RKF45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214256" y="9019603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85059" y="2980121"/>
            <a:ext cx="7802582" cy="1929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96728" indent="-298364" lvl="1">
              <a:lnSpc>
                <a:spcPts val="3869"/>
              </a:lnSpc>
              <a:buFont typeface="Arial"/>
              <a:buChar char="•"/>
            </a:pPr>
            <a:r>
              <a:rPr lang="en-US" b="true" sz="2763">
                <a:solidFill>
                  <a:srgbClr val="000000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Err</a:t>
            </a:r>
            <a:r>
              <a:rPr lang="en-US" b="true" sz="2763">
                <a:solidFill>
                  <a:srgbClr val="000000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or: </a:t>
            </a:r>
            <a:r>
              <a:rPr lang="en-US" sz="2763">
                <a:solidFill>
                  <a:srgbClr val="000000"/>
                </a:solidFill>
                <a:latin typeface="Alexandria"/>
                <a:ea typeface="Alexandria"/>
                <a:cs typeface="Alexandria"/>
                <a:sym typeface="Alexandria"/>
              </a:rPr>
              <a:t>Euler builds up error quickly (Global: O(h)), while RKF45 maintains high accuracy with adaptive steps (Global: O(h⁴)).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5059" y="5932821"/>
            <a:ext cx="7958941" cy="1929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96728" indent="-298364" lvl="1">
              <a:lnSpc>
                <a:spcPts val="3869"/>
              </a:lnSpc>
              <a:buFont typeface="Arial"/>
              <a:buChar char="•"/>
            </a:pPr>
            <a:r>
              <a:rPr lang="en-US" b="true" sz="2763">
                <a:solidFill>
                  <a:srgbClr val="000000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Stability: </a:t>
            </a:r>
            <a:r>
              <a:rPr lang="en-US" sz="2763">
                <a:solidFill>
                  <a:srgbClr val="000000"/>
                </a:solidFill>
                <a:latin typeface="Alexandria"/>
                <a:ea typeface="Alexandria"/>
                <a:cs typeface="Alexandria"/>
                <a:sym typeface="Alexandria"/>
              </a:rPr>
              <a:t>Euler can become unstable for stiff equations, while RKF45 remains robust and reliable across varying step sizes.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2206840" y="-554292"/>
            <a:ext cx="10104920" cy="10377325"/>
          </a:xfrm>
          <a:custGeom>
            <a:avLst/>
            <a:gdLst/>
            <a:ahLst/>
            <a:cxnLst/>
            <a:rect r="r" b="b" t="t" l="l"/>
            <a:pathLst>
              <a:path h="10377325" w="10104920">
                <a:moveTo>
                  <a:pt x="0" y="0"/>
                </a:moveTo>
                <a:lnTo>
                  <a:pt x="10104920" y="0"/>
                </a:lnTo>
                <a:lnTo>
                  <a:pt x="10104920" y="10377325"/>
                </a:lnTo>
                <a:lnTo>
                  <a:pt x="0" y="103773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3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4541415" y="9459418"/>
            <a:ext cx="11672841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1701963" y="3489925"/>
            <a:ext cx="5783868" cy="4716407"/>
          </a:xfrm>
          <a:custGeom>
            <a:avLst/>
            <a:gdLst/>
            <a:ahLst/>
            <a:cxnLst/>
            <a:rect r="r" b="b" t="t" l="l"/>
            <a:pathLst>
              <a:path h="4716407" w="5783868">
                <a:moveTo>
                  <a:pt x="0" y="0"/>
                </a:moveTo>
                <a:lnTo>
                  <a:pt x="5783867" y="0"/>
                </a:lnTo>
                <a:lnTo>
                  <a:pt x="5783867" y="4716407"/>
                </a:lnTo>
                <a:lnTo>
                  <a:pt x="0" y="47164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2506" t="-45276" r="0" b="-20283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3568078"/>
            <a:ext cx="5497500" cy="862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47"/>
              </a:lnSpc>
              <a:spcBef>
                <a:spcPct val="0"/>
              </a:spcBef>
            </a:pPr>
            <a:r>
              <a:rPr lang="en-US" b="true" sz="5034" strike="noStrike" u="none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is RK4?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70305" y="168626"/>
            <a:ext cx="14547390" cy="1392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448"/>
              </a:lnSpc>
              <a:spcBef>
                <a:spcPct val="0"/>
              </a:spcBef>
            </a:pPr>
            <a:r>
              <a:rPr lang="en-US" b="true" sz="8177" strike="noStrike" u="none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RK4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214256" y="9019603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1437293"/>
            <a:ext cx="18892277" cy="1078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88"/>
              </a:lnSpc>
              <a:spcBef>
                <a:spcPct val="0"/>
              </a:spcBef>
            </a:pPr>
            <a:r>
              <a:rPr lang="en-US" b="true" sz="6277" strike="noStrike" u="none">
                <a:solidFill>
                  <a:srgbClr val="000000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4TH ORDER RUNGE-KUTTA METHOD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29254" y="4790377"/>
            <a:ext cx="10898148" cy="2841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1393" indent="-350696" lvl="1">
              <a:lnSpc>
                <a:spcPts val="454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248" strike="noStrike" u="none">
                <a:solidFill>
                  <a:srgbClr val="3F3D3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RK4</a:t>
            </a:r>
            <a:r>
              <a:rPr lang="en-US" sz="3248" strike="noStrike" u="none">
                <a:solidFill>
                  <a:srgbClr val="3F3D3E"/>
                </a:solidFill>
                <a:latin typeface="Canva Sans"/>
                <a:ea typeface="Canva Sans"/>
                <a:cs typeface="Canva Sans"/>
                <a:sym typeface="Canva Sans"/>
              </a:rPr>
              <a:t>: fixed-step method for solving ODEs</a:t>
            </a:r>
          </a:p>
          <a:p>
            <a:pPr algn="l" marL="701393" indent="-350696" lvl="1">
              <a:lnSpc>
                <a:spcPts val="4548"/>
              </a:lnSpc>
              <a:spcBef>
                <a:spcPct val="0"/>
              </a:spcBef>
              <a:buFont typeface="Arial"/>
              <a:buChar char="•"/>
            </a:pPr>
            <a:r>
              <a:rPr lang="en-US" sz="3248" strike="noStrike" u="none">
                <a:solidFill>
                  <a:srgbClr val="3F3D3E"/>
                </a:solidFill>
                <a:latin typeface="Canva Sans"/>
                <a:ea typeface="Canva Sans"/>
                <a:cs typeface="Canva Sans"/>
                <a:sym typeface="Canva Sans"/>
              </a:rPr>
              <a:t>Ideal for modeling biological systems like apoptosis</a:t>
            </a:r>
          </a:p>
          <a:p>
            <a:pPr algn="l" marL="701393" indent="-350696" lvl="1">
              <a:lnSpc>
                <a:spcPts val="4548"/>
              </a:lnSpc>
              <a:spcBef>
                <a:spcPct val="0"/>
              </a:spcBef>
              <a:buFont typeface="Arial"/>
              <a:buChar char="•"/>
            </a:pPr>
            <a:r>
              <a:rPr lang="en-US" sz="3248" strike="noStrike" u="none">
                <a:solidFill>
                  <a:srgbClr val="3F3D3E"/>
                </a:solidFill>
                <a:latin typeface="Canva Sans"/>
                <a:ea typeface="Canva Sans"/>
                <a:cs typeface="Canva Sans"/>
                <a:sym typeface="Canva Sans"/>
              </a:rPr>
              <a:t>More accurate than Euler → uses 4 slope estimates</a:t>
            </a:r>
          </a:p>
          <a:p>
            <a:pPr algn="l" marL="701393" indent="-350696" lvl="1">
              <a:lnSpc>
                <a:spcPts val="4548"/>
              </a:lnSpc>
              <a:spcBef>
                <a:spcPct val="0"/>
              </a:spcBef>
              <a:buFont typeface="Arial"/>
              <a:buChar char="•"/>
            </a:pPr>
            <a:r>
              <a:rPr lang="en-US" sz="3248" strike="noStrike" u="none">
                <a:solidFill>
                  <a:srgbClr val="3F3D3E"/>
                </a:solidFill>
                <a:latin typeface="Canva Sans"/>
                <a:ea typeface="Canva Sans"/>
                <a:cs typeface="Canva Sans"/>
                <a:sym typeface="Canva Sans"/>
              </a:rPr>
              <a:t>Reliable for predicting system behavior over time</a:t>
            </a:r>
          </a:p>
          <a:p>
            <a:pPr algn="l">
              <a:lnSpc>
                <a:spcPts val="4548"/>
              </a:lnSpc>
              <a:spcBef>
                <a:spcPct val="0"/>
              </a:spcBef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2206840" y="-554292"/>
            <a:ext cx="10104920" cy="10377325"/>
          </a:xfrm>
          <a:custGeom>
            <a:avLst/>
            <a:gdLst/>
            <a:ahLst/>
            <a:cxnLst/>
            <a:rect r="r" b="b" t="t" l="l"/>
            <a:pathLst>
              <a:path h="10377325" w="10104920">
                <a:moveTo>
                  <a:pt x="0" y="0"/>
                </a:moveTo>
                <a:lnTo>
                  <a:pt x="10104920" y="0"/>
                </a:lnTo>
                <a:lnTo>
                  <a:pt x="10104920" y="10377325"/>
                </a:lnTo>
                <a:lnTo>
                  <a:pt x="0" y="103773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3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460573" y="2789192"/>
            <a:ext cx="14380249" cy="5893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17"/>
              </a:lnSpc>
              <a:spcBef>
                <a:spcPct val="0"/>
              </a:spcBef>
            </a:pPr>
            <a:r>
              <a:rPr lang="en-US" sz="2775" spc="102" strike="noStrike" u="none">
                <a:solidFill>
                  <a:srgbClr val="100F0D"/>
                </a:solidFill>
                <a:latin typeface="Canva Sans"/>
                <a:ea typeface="Canva Sans"/>
                <a:cs typeface="Canva Sans"/>
                <a:sym typeface="Canva Sans"/>
              </a:rPr>
              <a:t>RK4 estimates the solution using a weighted average of 4 slopes (k₁ to k₄):</a:t>
            </a:r>
          </a:p>
          <a:p>
            <a:pPr algn="l" marL="599153" indent="-299577" lvl="1">
              <a:lnSpc>
                <a:spcPts val="5217"/>
              </a:lnSpc>
              <a:spcBef>
                <a:spcPct val="0"/>
              </a:spcBef>
              <a:buFont typeface="Arial"/>
              <a:buChar char="•"/>
            </a:pPr>
            <a:r>
              <a:rPr lang="en-US" sz="2775" spc="102" strike="noStrike" u="none">
                <a:solidFill>
                  <a:srgbClr val="100F0D"/>
                </a:solidFill>
                <a:latin typeface="Canva Sans"/>
                <a:ea typeface="Canva Sans"/>
                <a:cs typeface="Canva Sans"/>
                <a:sym typeface="Canva Sans"/>
              </a:rPr>
              <a:t>k₁ → Slope at the beginning of the interval</a:t>
            </a:r>
          </a:p>
          <a:p>
            <a:pPr algn="l" marL="599153" indent="-299577" lvl="1">
              <a:lnSpc>
                <a:spcPts val="5217"/>
              </a:lnSpc>
              <a:spcBef>
                <a:spcPct val="0"/>
              </a:spcBef>
              <a:buFont typeface="Arial"/>
              <a:buChar char="•"/>
            </a:pPr>
            <a:r>
              <a:rPr lang="en-US" sz="2775" spc="102" strike="noStrike" u="none">
                <a:solidFill>
                  <a:srgbClr val="100F0D"/>
                </a:solidFill>
                <a:latin typeface="Canva Sans"/>
                <a:ea typeface="Canva Sans"/>
                <a:cs typeface="Canva Sans"/>
                <a:sym typeface="Canva Sans"/>
              </a:rPr>
              <a:t>k₂ → Slope at the midpoint</a:t>
            </a:r>
          </a:p>
          <a:p>
            <a:pPr algn="l" marL="599153" indent="-299577" lvl="1">
              <a:lnSpc>
                <a:spcPts val="5217"/>
              </a:lnSpc>
              <a:spcBef>
                <a:spcPct val="0"/>
              </a:spcBef>
              <a:buFont typeface="Arial"/>
              <a:buChar char="•"/>
            </a:pPr>
            <a:r>
              <a:rPr lang="en-US" sz="2775" spc="102" strike="noStrike" u="none">
                <a:solidFill>
                  <a:srgbClr val="100F0D"/>
                </a:solidFill>
                <a:latin typeface="Canva Sans"/>
                <a:ea typeface="Canva Sans"/>
                <a:cs typeface="Canva Sans"/>
                <a:sym typeface="Canva Sans"/>
              </a:rPr>
              <a:t>k₃ → Another midpoint slope </a:t>
            </a:r>
          </a:p>
          <a:p>
            <a:pPr algn="l" marL="599153" indent="-299577" lvl="1">
              <a:lnSpc>
                <a:spcPts val="5217"/>
              </a:lnSpc>
              <a:spcBef>
                <a:spcPct val="0"/>
              </a:spcBef>
              <a:buFont typeface="Arial"/>
              <a:buChar char="•"/>
            </a:pPr>
            <a:r>
              <a:rPr lang="en-US" sz="2775" spc="102" strike="noStrike" u="none">
                <a:solidFill>
                  <a:srgbClr val="100F0D"/>
                </a:solidFill>
                <a:latin typeface="Canva Sans"/>
                <a:ea typeface="Canva Sans"/>
                <a:cs typeface="Canva Sans"/>
                <a:sym typeface="Canva Sans"/>
              </a:rPr>
              <a:t>k₄ → Slope at the end of the interval </a:t>
            </a:r>
          </a:p>
          <a:p>
            <a:pPr algn="l">
              <a:lnSpc>
                <a:spcPts val="5217"/>
              </a:lnSpc>
              <a:spcBef>
                <a:spcPct val="0"/>
              </a:spcBef>
            </a:pPr>
            <a:r>
              <a:rPr lang="en-US" sz="2775" spc="102" strike="noStrike" u="none">
                <a:solidFill>
                  <a:srgbClr val="100F0D"/>
                </a:solidFill>
                <a:latin typeface="Canva Sans"/>
                <a:ea typeface="Canva Sans"/>
                <a:cs typeface="Canva Sans"/>
                <a:sym typeface="Canva Sans"/>
              </a:rPr>
              <a:t>Final result is a weighted average of these slopes:</a:t>
            </a:r>
          </a:p>
          <a:p>
            <a:pPr algn="l">
              <a:lnSpc>
                <a:spcPts val="5217"/>
              </a:lnSpc>
              <a:spcBef>
                <a:spcPct val="0"/>
              </a:spcBef>
            </a:pPr>
            <a:r>
              <a:rPr lang="en-US" sz="2775" spc="102" strike="noStrike" u="none">
                <a:solidFill>
                  <a:srgbClr val="100F0D"/>
                </a:solidFill>
                <a:latin typeface="Canva Sans"/>
                <a:ea typeface="Canva Sans"/>
                <a:cs typeface="Canva Sans"/>
                <a:sym typeface="Canva Sans"/>
              </a:rPr>
              <a:t>            yₙ₊₁ = yₙ + (h/6)·(k₁ + 2k₂ + 2k₃ + k₄)</a:t>
            </a:r>
          </a:p>
          <a:p>
            <a:pPr algn="l">
              <a:lnSpc>
                <a:spcPts val="5217"/>
              </a:lnSpc>
              <a:spcBef>
                <a:spcPct val="0"/>
              </a:spcBef>
            </a:pPr>
          </a:p>
          <a:p>
            <a:pPr algn="l">
              <a:lnSpc>
                <a:spcPts val="5217"/>
              </a:lnSpc>
              <a:spcBef>
                <a:spcPct val="0"/>
              </a:spcBef>
            </a:pPr>
            <a:r>
              <a:rPr lang="en-US" sz="2775" spc="102" strike="noStrike" u="none">
                <a:solidFill>
                  <a:srgbClr val="100F0D"/>
                </a:solidFill>
                <a:latin typeface="Canva Sans"/>
                <a:ea typeface="Canva Sans"/>
                <a:cs typeface="Canva Sans"/>
                <a:sym typeface="Canva Sans"/>
              </a:rPr>
              <a:t>This approach captures the curvature of the solution more accurately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214256" y="9019603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79413" y="904875"/>
            <a:ext cx="13529174" cy="1066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67"/>
              </a:lnSpc>
              <a:spcBef>
                <a:spcPct val="0"/>
              </a:spcBef>
            </a:pPr>
            <a:r>
              <a:rPr lang="en-US" b="true" sz="6190" strike="noStrike" u="none">
                <a:solidFill>
                  <a:srgbClr val="100F0D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HOW RK4 WORKS?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1921041" y="3854349"/>
            <a:ext cx="5564790" cy="3944628"/>
            <a:chOff x="0" y="0"/>
            <a:chExt cx="7419720" cy="5259504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7419720" cy="5259504"/>
              <a:chOff x="0" y="0"/>
              <a:chExt cx="947904" cy="67192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947904" cy="671926"/>
              </a:xfrm>
              <a:custGeom>
                <a:avLst/>
                <a:gdLst/>
                <a:ahLst/>
                <a:cxnLst/>
                <a:rect r="r" b="b" t="t" l="l"/>
                <a:pathLst>
                  <a:path h="671926" w="947904">
                    <a:moveTo>
                      <a:pt x="0" y="0"/>
                    </a:moveTo>
                    <a:lnTo>
                      <a:pt x="947904" y="0"/>
                    </a:lnTo>
                    <a:lnTo>
                      <a:pt x="947904" y="671926"/>
                    </a:lnTo>
                    <a:lnTo>
                      <a:pt x="0" y="67192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947904" cy="71002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9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221841" y="215050"/>
              <a:ext cx="6893293" cy="48434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88"/>
                </a:lnSpc>
              </a:pPr>
              <a:r>
                <a:rPr lang="en-US" sz="1777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def rk4_step(</a:t>
              </a:r>
              <a:r>
                <a:rPr lang="en-US" sz="1777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f, t, y, h):</a:t>
              </a:r>
            </a:p>
            <a:p>
              <a:pPr algn="l">
                <a:lnSpc>
                  <a:spcPts val="2488"/>
                </a:lnSpc>
              </a:pPr>
              <a:r>
                <a:rPr lang="en-US" sz="1777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   k1 = f(t, y)</a:t>
              </a:r>
            </a:p>
            <a:p>
              <a:pPr algn="l">
                <a:lnSpc>
                  <a:spcPts val="2488"/>
                </a:lnSpc>
              </a:pPr>
              <a:r>
                <a:rPr lang="en-US" sz="1777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   k2 = f(t + h/2, y + h * k1 / 2)</a:t>
              </a:r>
            </a:p>
            <a:p>
              <a:pPr algn="l">
                <a:lnSpc>
                  <a:spcPts val="2488"/>
                </a:lnSpc>
              </a:pPr>
              <a:r>
                <a:rPr lang="en-US" sz="1777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   k3 = f(t + h/2, y + h * k2 / 2)</a:t>
              </a:r>
            </a:p>
            <a:p>
              <a:pPr algn="l">
                <a:lnSpc>
                  <a:spcPts val="2488"/>
                </a:lnSpc>
              </a:pPr>
              <a:r>
                <a:rPr lang="en-US" sz="1777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   k4 = f(t + h, y + h * k3)</a:t>
              </a:r>
            </a:p>
            <a:p>
              <a:pPr algn="l">
                <a:lnSpc>
                  <a:spcPts val="2488"/>
                </a:lnSpc>
                <a:spcBef>
                  <a:spcPct val="0"/>
                </a:spcBef>
              </a:pPr>
              <a:r>
                <a:rPr lang="en-US" sz="1777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   return y + (h / 6) * (k1 + </a:t>
              </a:r>
              <a:r>
                <a:rPr lang="en-US" sz="1777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2 * k2 + 2 * k3 + k4)</a:t>
              </a:r>
            </a:p>
            <a:p>
              <a:pPr algn="l">
                <a:lnSpc>
                  <a:spcPts val="2488"/>
                </a:lnSpc>
                <a:spcBef>
                  <a:spcPct val="0"/>
                </a:spcBef>
              </a:pPr>
            </a:p>
            <a:p>
              <a:pPr algn="l">
                <a:lnSpc>
                  <a:spcPts val="2488"/>
                </a:lnSpc>
                <a:spcBef>
                  <a:spcPct val="0"/>
                </a:spcBef>
              </a:pPr>
              <a:r>
                <a:rPr lang="en-US" sz="1777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# Time integration loop</a:t>
              </a:r>
            </a:p>
            <a:p>
              <a:pPr algn="l">
                <a:lnSpc>
                  <a:spcPts val="2488"/>
                </a:lnSpc>
                <a:spcBef>
                  <a:spcPct val="0"/>
                </a:spcBef>
              </a:pPr>
              <a:r>
                <a:rPr lang="en-US" sz="1777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y = y0.copy()</a:t>
              </a:r>
            </a:p>
            <a:p>
              <a:pPr algn="l">
                <a:lnSpc>
                  <a:spcPts val="2488"/>
                </a:lnSpc>
                <a:spcBef>
                  <a:spcPct val="0"/>
                </a:spcBef>
              </a:pPr>
              <a:r>
                <a:rPr lang="en-US" sz="1777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for n, t in enumerate(times[::-1]):</a:t>
              </a:r>
            </a:p>
            <a:p>
              <a:pPr algn="l">
                <a:lnSpc>
                  <a:spcPts val="2488"/>
                </a:lnSpc>
                <a:spcBef>
                  <a:spcPct val="0"/>
                </a:spcBef>
              </a:pPr>
              <a:r>
                <a:rPr lang="en-US" sz="1777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   y = rk4_step(dydt, t, y, h)</a:t>
              </a:r>
            </a:p>
            <a:p>
              <a:pPr algn="l">
                <a:lnSpc>
                  <a:spcPts val="2488"/>
                </a:lnSpc>
                <a:spcBef>
                  <a:spcPct val="0"/>
                </a:spcBef>
              </a:pPr>
              <a:r>
                <a:rPr lang="en-US" sz="1777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   results[n + 1] = y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2206840" y="-554292"/>
            <a:ext cx="10104920" cy="10377325"/>
          </a:xfrm>
          <a:custGeom>
            <a:avLst/>
            <a:gdLst/>
            <a:ahLst/>
            <a:cxnLst/>
            <a:rect r="r" b="b" t="t" l="l"/>
            <a:pathLst>
              <a:path h="10377325" w="10104920">
                <a:moveTo>
                  <a:pt x="0" y="0"/>
                </a:moveTo>
                <a:lnTo>
                  <a:pt x="10104920" y="0"/>
                </a:lnTo>
                <a:lnTo>
                  <a:pt x="10104920" y="10377325"/>
                </a:lnTo>
                <a:lnTo>
                  <a:pt x="0" y="103773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3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893769" y="2087862"/>
            <a:ext cx="8003787" cy="6498271"/>
          </a:xfrm>
          <a:custGeom>
            <a:avLst/>
            <a:gdLst/>
            <a:ahLst/>
            <a:cxnLst/>
            <a:rect r="r" b="b" t="t" l="l"/>
            <a:pathLst>
              <a:path h="6498271" w="8003787">
                <a:moveTo>
                  <a:pt x="0" y="0"/>
                </a:moveTo>
                <a:lnTo>
                  <a:pt x="8003787" y="0"/>
                </a:lnTo>
                <a:lnTo>
                  <a:pt x="8003787" y="6498270"/>
                </a:lnTo>
                <a:lnTo>
                  <a:pt x="0" y="64982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43" t="0" r="-743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16128" y="501970"/>
            <a:ext cx="12355281" cy="938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15"/>
              </a:lnSpc>
              <a:spcBef>
                <a:spcPct val="0"/>
              </a:spcBef>
            </a:pPr>
            <a:r>
              <a:rPr lang="en-US" b="true" sz="5439">
                <a:solidFill>
                  <a:srgbClr val="100F0D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EFFECT OF INITIAL CONDITIONS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214256" y="9019603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79540" y="1931482"/>
            <a:ext cx="8414229" cy="7037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02"/>
              </a:lnSpc>
            </a:pPr>
            <a:r>
              <a:rPr lang="en-US" b="true" sz="2698">
                <a:solidFill>
                  <a:srgbClr val="3F3D3E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  <a:r>
              <a:rPr lang="en-US" b="true" sz="269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RK4 Results for Two Scenarios</a:t>
            </a:r>
          </a:p>
          <a:p>
            <a:pPr algn="l" marL="0" indent="0" lvl="0">
              <a:lnSpc>
                <a:spcPts val="3102"/>
              </a:lnSpc>
            </a:pPr>
          </a:p>
          <a:p>
            <a:pPr algn="l" marL="0" indent="0" lvl="0">
              <a:lnSpc>
                <a:spcPts val="3102"/>
              </a:lnSpc>
            </a:pPr>
            <a:r>
              <a:rPr lang="en-US" b="true" sz="269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Case A (y(0) = [1,0,0,0,0,0])</a:t>
            </a:r>
          </a:p>
          <a:p>
            <a:pPr algn="l" marL="582545" indent="-291272" lvl="1">
              <a:lnSpc>
                <a:spcPts val="3102"/>
              </a:lnSpc>
              <a:buFont typeface="Arial"/>
              <a:buChar char="•"/>
            </a:pPr>
            <a:r>
              <a:rPr lang="en-US" sz="269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HIF increases rapidly, activating p53 and caspase cascades.  </a:t>
            </a:r>
          </a:p>
          <a:p>
            <a:pPr algn="l" marL="582545" indent="-291272" lvl="1">
              <a:lnSpc>
                <a:spcPts val="3102"/>
              </a:lnSpc>
              <a:buFont typeface="Arial"/>
              <a:buChar char="•"/>
            </a:pPr>
            <a:r>
              <a:rPr lang="en-US" sz="269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Oxygen, p300, and K⁺ exhibit anticipated dynamics.</a:t>
            </a:r>
          </a:p>
          <a:p>
            <a:pPr algn="l">
              <a:lnSpc>
                <a:spcPts val="3102"/>
              </a:lnSpc>
            </a:pPr>
            <a:r>
              <a:rPr lang="en-US" sz="269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</a:t>
            </a:r>
          </a:p>
          <a:p>
            <a:pPr algn="l" marL="0" indent="0" lvl="0">
              <a:lnSpc>
                <a:spcPts val="3102"/>
              </a:lnSpc>
            </a:pPr>
            <a:r>
              <a:rPr lang="en-US" b="true" sz="269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Case B (y(0) = [0,0,0,0,0,0])</a:t>
            </a:r>
          </a:p>
          <a:p>
            <a:pPr algn="l" marL="582545" indent="-291272" lvl="1">
              <a:lnSpc>
                <a:spcPts val="3102"/>
              </a:lnSpc>
              <a:buFont typeface="Arial"/>
              <a:buChar char="•"/>
            </a:pPr>
            <a:r>
              <a:rPr lang="en-US" sz="269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By changing  the initial values  the system  still staple.</a:t>
            </a:r>
          </a:p>
          <a:p>
            <a:pPr algn="l">
              <a:lnSpc>
                <a:spcPts val="3102"/>
              </a:lnSpc>
            </a:pPr>
            <a:r>
              <a:rPr lang="en-US" sz="269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</a:t>
            </a:r>
          </a:p>
          <a:p>
            <a:pPr algn="l" marL="0" indent="0" lvl="0">
              <a:lnSpc>
                <a:spcPts val="3102"/>
              </a:lnSpc>
            </a:pPr>
            <a:r>
              <a:rPr lang="en-US" sz="269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b="true" sz="269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Visual</a:t>
            </a:r>
            <a:r>
              <a:rPr lang="en-US" sz="269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</a:t>
            </a:r>
          </a:p>
          <a:p>
            <a:pPr algn="l" marL="582545" indent="-291272" lvl="1">
              <a:lnSpc>
                <a:spcPts val="3102"/>
              </a:lnSpc>
              <a:buFont typeface="Arial"/>
              <a:buChar char="•"/>
            </a:pPr>
            <a:r>
              <a:rPr lang="en-US" sz="269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Two overlaid time-course plots (t ∈ [0,100]) for each variable:  </a:t>
            </a:r>
          </a:p>
          <a:p>
            <a:pPr algn="l" marL="1165089" indent="-388363" lvl="2">
              <a:lnSpc>
                <a:spcPts val="3102"/>
              </a:lnSpc>
              <a:buFont typeface="Arial"/>
              <a:buChar char="⚬"/>
            </a:pPr>
            <a:r>
              <a:rPr lang="en-US" sz="269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Solid lines: Case A  </a:t>
            </a:r>
          </a:p>
          <a:p>
            <a:pPr algn="l" marL="1165089" indent="-388363" lvl="2">
              <a:lnSpc>
                <a:spcPts val="3102"/>
              </a:lnSpc>
              <a:buFont typeface="Arial"/>
              <a:buChar char="⚬"/>
            </a:pPr>
            <a:r>
              <a:rPr lang="en-US" sz="269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Dashed lines: Case B </a:t>
            </a:r>
          </a:p>
          <a:p>
            <a:pPr algn="l">
              <a:lnSpc>
                <a:spcPts val="3102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206840" y="-554292"/>
            <a:ext cx="10104920" cy="10377325"/>
          </a:xfrm>
          <a:custGeom>
            <a:avLst/>
            <a:gdLst/>
            <a:ahLst/>
            <a:cxnLst/>
            <a:rect r="r" b="b" t="t" l="l"/>
            <a:pathLst>
              <a:path h="10377325" w="10104920">
                <a:moveTo>
                  <a:pt x="0" y="0"/>
                </a:moveTo>
                <a:lnTo>
                  <a:pt x="10104920" y="0"/>
                </a:lnTo>
                <a:lnTo>
                  <a:pt x="10104920" y="10377325"/>
                </a:lnTo>
                <a:lnTo>
                  <a:pt x="0" y="103773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3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3725467" y="9464180"/>
            <a:ext cx="12488790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2966360" y="1521657"/>
            <a:ext cx="12355281" cy="939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15"/>
              </a:lnSpc>
              <a:spcBef>
                <a:spcPct val="0"/>
              </a:spcBef>
            </a:pPr>
            <a:r>
              <a:rPr lang="en-US" b="true" sz="5439">
                <a:solidFill>
                  <a:srgbClr val="100F0D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 LIMITATIONS OF RK4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214256" y="9019603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86934" y="3299052"/>
            <a:ext cx="14889956" cy="3996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1"/>
              </a:lnSpc>
            </a:pPr>
            <a:r>
              <a:rPr lang="en-US" b="true" sz="2822">
                <a:solidFill>
                  <a:srgbClr val="100F0D"/>
                </a:solidFill>
                <a:latin typeface="Garet Bold"/>
                <a:ea typeface="Garet Bold"/>
                <a:cs typeface="Garet Bold"/>
                <a:sym typeface="Garet Bold"/>
              </a:rPr>
              <a:t>Limitations</a:t>
            </a:r>
            <a:r>
              <a:rPr lang="en-US" sz="282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</a:t>
            </a:r>
          </a:p>
          <a:p>
            <a:pPr algn="l" marL="609311" indent="-304655" lvl="1">
              <a:lnSpc>
                <a:spcPts val="6491"/>
              </a:lnSpc>
              <a:buFont typeface="Arial"/>
              <a:buChar char="•"/>
            </a:pPr>
            <a:r>
              <a:rPr lang="en-US" sz="282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Higher per-step cost with four function evaluations, 3–4 times more than Euler</a:t>
            </a:r>
          </a:p>
          <a:p>
            <a:pPr algn="l" marL="609311" indent="-304655" lvl="1">
              <a:lnSpc>
                <a:spcPts val="6491"/>
              </a:lnSpc>
              <a:buFont typeface="Arial"/>
              <a:buChar char="•"/>
            </a:pPr>
            <a:r>
              <a:rPr lang="en-US" sz="282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Requires manual tuning of step size; larger values may miss fast transients..</a:t>
            </a:r>
          </a:p>
          <a:p>
            <a:pPr algn="l" marL="609311" indent="-304655" lvl="1">
              <a:lnSpc>
                <a:spcPts val="6491"/>
              </a:lnSpc>
              <a:buFont typeface="Arial"/>
              <a:buChar char="•"/>
            </a:pPr>
            <a:r>
              <a:rPr lang="en-US" sz="282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Less adaptive, lacking automatic error control like RKF45 for optimal precision.</a:t>
            </a:r>
          </a:p>
          <a:p>
            <a:pPr algn="l">
              <a:lnSpc>
                <a:spcPts val="6491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206840" y="-554292"/>
            <a:ext cx="10104920" cy="10377325"/>
          </a:xfrm>
          <a:custGeom>
            <a:avLst/>
            <a:gdLst/>
            <a:ahLst/>
            <a:cxnLst/>
            <a:rect r="r" b="b" t="t" l="l"/>
            <a:pathLst>
              <a:path h="10377325" w="10104920">
                <a:moveTo>
                  <a:pt x="0" y="0"/>
                </a:moveTo>
                <a:lnTo>
                  <a:pt x="10104920" y="0"/>
                </a:lnTo>
                <a:lnTo>
                  <a:pt x="10104920" y="10377325"/>
                </a:lnTo>
                <a:lnTo>
                  <a:pt x="0" y="103773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3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21897" y="914400"/>
            <a:ext cx="7927218" cy="1044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90"/>
              </a:lnSpc>
            </a:pPr>
            <a:r>
              <a:rPr lang="en-US" b="true" sz="6136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PINNS OVERVIEW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621702" y="2588540"/>
            <a:ext cx="13404757" cy="4064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70"/>
              </a:lnSpc>
            </a:pPr>
            <a:r>
              <a:rPr lang="en-US" sz="3268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Environment &amp; Data</a:t>
            </a:r>
          </a:p>
          <a:p>
            <a:pPr algn="l" marL="705747" indent="-352873" lvl="1">
              <a:lnSpc>
                <a:spcPts val="6570"/>
              </a:lnSpc>
              <a:buFont typeface="Arial"/>
              <a:buChar char="•"/>
            </a:pPr>
            <a:r>
              <a:rPr lang="en-US" b="true" sz="326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Framework</a:t>
            </a:r>
            <a:r>
              <a:rPr lang="en-US" sz="326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PyTorch </a:t>
            </a:r>
          </a:p>
          <a:p>
            <a:pPr algn="l" marL="705747" indent="-352873" lvl="1">
              <a:lnSpc>
                <a:spcPts val="6570"/>
              </a:lnSpc>
              <a:buFont typeface="Arial"/>
              <a:buChar char="•"/>
            </a:pPr>
            <a:r>
              <a:rPr lang="en-US" b="true" sz="326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Training Domain</a:t>
            </a:r>
            <a:r>
              <a:rPr lang="en-US" sz="326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 t ∈ [0, 100], 200 collocation points</a:t>
            </a:r>
          </a:p>
          <a:p>
            <a:pPr algn="l" marL="705747" indent="-352873" lvl="1">
              <a:lnSpc>
                <a:spcPts val="6570"/>
              </a:lnSpc>
              <a:buFont typeface="Arial"/>
              <a:buChar char="•"/>
            </a:pPr>
            <a:r>
              <a:rPr lang="en-US" b="true" sz="326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Initial Condition</a:t>
            </a:r>
            <a:r>
              <a:rPr lang="en-US" sz="326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 y(0) = [1, 0, 0, 0, 0, 0]</a:t>
            </a:r>
          </a:p>
          <a:p>
            <a:pPr algn="l" marL="705747" indent="-352873" lvl="1">
              <a:lnSpc>
                <a:spcPts val="6570"/>
              </a:lnSpc>
              <a:buFont typeface="Arial"/>
              <a:buChar char="•"/>
            </a:pPr>
            <a:r>
              <a:rPr lang="en-US" b="true" sz="326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Baseline Solver for Comparison</a:t>
            </a:r>
            <a:r>
              <a:rPr lang="en-US" sz="326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 SciPy’s solve_ivp (RKF45)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6214256" y="9019603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17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206840" y="-554292"/>
            <a:ext cx="10104920" cy="10377325"/>
          </a:xfrm>
          <a:custGeom>
            <a:avLst/>
            <a:gdLst/>
            <a:ahLst/>
            <a:cxnLst/>
            <a:rect r="r" b="b" t="t" l="l"/>
            <a:pathLst>
              <a:path h="10377325" w="10104920">
                <a:moveTo>
                  <a:pt x="0" y="0"/>
                </a:moveTo>
                <a:lnTo>
                  <a:pt x="10104920" y="0"/>
                </a:lnTo>
                <a:lnTo>
                  <a:pt x="10104920" y="10377325"/>
                </a:lnTo>
                <a:lnTo>
                  <a:pt x="0" y="103773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3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670843"/>
            <a:ext cx="7920800" cy="6617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5"/>
              </a:lnSpc>
            </a:pPr>
            <a:r>
              <a:rPr lang="en-US" sz="2368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PINN Design &amp; Optimization</a:t>
            </a:r>
          </a:p>
          <a:p>
            <a:pPr algn="l" marL="511335" indent="-255668" lvl="1">
              <a:lnSpc>
                <a:spcPts val="3765"/>
              </a:lnSpc>
              <a:buFont typeface="Arial"/>
              <a:buChar char="•"/>
            </a:pPr>
            <a:r>
              <a:rPr lang="en-US" b="true" sz="236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Model</a:t>
            </a:r>
            <a:r>
              <a:rPr lang="en-US" sz="236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</a:t>
            </a:r>
            <a:r>
              <a:rPr lang="en-US" b="true" sz="236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3‑layer</a:t>
            </a:r>
            <a:r>
              <a:rPr lang="en-US" sz="236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MLP (1→64→64→6) with </a:t>
            </a:r>
            <a:r>
              <a:rPr lang="en-US" b="true" sz="236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tanh </a:t>
            </a:r>
            <a:r>
              <a:rPr lang="en-US" sz="236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activations</a:t>
            </a:r>
          </a:p>
          <a:p>
            <a:pPr algn="l" marL="511335" indent="-255668" lvl="1">
              <a:lnSpc>
                <a:spcPts val="3765"/>
              </a:lnSpc>
              <a:buFont typeface="Arial"/>
              <a:buChar char="•"/>
            </a:pPr>
            <a:r>
              <a:rPr lang="en-US" b="true" sz="236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Inputs/Outputs:</a:t>
            </a:r>
          </a:p>
          <a:p>
            <a:pPr algn="l" marL="1022671" indent="-340890" lvl="2">
              <a:lnSpc>
                <a:spcPts val="3765"/>
              </a:lnSpc>
              <a:buFont typeface="Arial"/>
              <a:buChar char="⚬"/>
            </a:pPr>
            <a:r>
              <a:rPr lang="en-US" b="true" sz="236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Input</a:t>
            </a:r>
            <a:r>
              <a:rPr lang="en-US" sz="236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scalar t</a:t>
            </a:r>
          </a:p>
          <a:p>
            <a:pPr algn="l" marL="1022671" indent="-340890" lvl="2">
              <a:lnSpc>
                <a:spcPts val="3765"/>
              </a:lnSpc>
              <a:buFont typeface="Arial"/>
              <a:buChar char="⚬"/>
            </a:pPr>
            <a:r>
              <a:rPr lang="en-US" b="true" sz="236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Output</a:t>
            </a:r>
            <a:r>
              <a:rPr lang="en-US" sz="236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[ŷ_hif, ŷ_o2, ŷ_p300, ŷ_p53, ŷ_casp, ŷ_kp]</a:t>
            </a:r>
          </a:p>
          <a:p>
            <a:pPr algn="l" marL="511335" indent="-255668" lvl="1">
              <a:lnSpc>
                <a:spcPts val="3765"/>
              </a:lnSpc>
              <a:buFont typeface="Arial"/>
              <a:buChar char="•"/>
            </a:pPr>
            <a:r>
              <a:rPr lang="en-US" b="true" sz="236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Loss</a:t>
            </a:r>
            <a:r>
              <a:rPr lang="en-US" sz="236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</a:t>
            </a:r>
          </a:p>
          <a:p>
            <a:pPr algn="l" marL="1022671" indent="-340890" lvl="2">
              <a:lnSpc>
                <a:spcPts val="3765"/>
              </a:lnSpc>
              <a:buFont typeface="Arial"/>
              <a:buChar char="⚬"/>
            </a:pPr>
            <a:r>
              <a:rPr lang="en-US" b="true" sz="236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Phy</a:t>
            </a:r>
            <a:r>
              <a:rPr lang="en-US" b="true" sz="236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sics Loss</a:t>
            </a:r>
            <a:r>
              <a:rPr lang="en-US" sz="236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MSE of ODE residuals f₁…f₆</a:t>
            </a:r>
          </a:p>
          <a:p>
            <a:pPr algn="l" marL="1022671" indent="-340890" lvl="2">
              <a:lnSpc>
                <a:spcPts val="3765"/>
              </a:lnSpc>
              <a:buFont typeface="Arial"/>
              <a:buChar char="⚬"/>
            </a:pPr>
            <a:r>
              <a:rPr lang="en-US" b="true" sz="236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IC Loss</a:t>
            </a:r>
            <a:r>
              <a:rPr lang="en-US" sz="236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MSE at t=0</a:t>
            </a:r>
          </a:p>
          <a:p>
            <a:pPr algn="l" marL="1022671" indent="-340890" lvl="2">
              <a:lnSpc>
                <a:spcPts val="3765"/>
              </a:lnSpc>
              <a:buFont typeface="Arial"/>
              <a:buChar char="⚬"/>
            </a:pPr>
            <a:r>
              <a:rPr lang="en-US" b="true" sz="236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Total </a:t>
            </a:r>
            <a:r>
              <a:rPr lang="en-US" sz="236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= Physics + IC</a:t>
            </a:r>
          </a:p>
          <a:p>
            <a:pPr algn="l" marL="511335" indent="-255668" lvl="1">
              <a:lnSpc>
                <a:spcPts val="3765"/>
              </a:lnSpc>
              <a:buFont typeface="Arial"/>
              <a:buChar char="•"/>
            </a:pPr>
            <a:r>
              <a:rPr lang="en-US" b="true" sz="236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Optimizer</a:t>
            </a:r>
            <a:r>
              <a:rPr lang="en-US" sz="236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</a:t>
            </a:r>
          </a:p>
          <a:p>
            <a:pPr algn="l" marL="1022671" indent="-340890" lvl="2">
              <a:lnSpc>
                <a:spcPts val="3765"/>
              </a:lnSpc>
              <a:buFont typeface="Arial"/>
              <a:buChar char="⚬"/>
            </a:pPr>
            <a:r>
              <a:rPr lang="en-US" b="true" sz="236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Adam </a:t>
            </a:r>
            <a:r>
              <a:rPr lang="en-US" sz="236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(lr=1e‑3), 5 000 epochs</a:t>
            </a:r>
          </a:p>
          <a:p>
            <a:pPr algn="l" marL="1022671" indent="-340890" lvl="2">
              <a:lnSpc>
                <a:spcPts val="3765"/>
              </a:lnSpc>
              <a:buFont typeface="Arial"/>
              <a:buChar char="⚬"/>
            </a:pPr>
            <a:r>
              <a:rPr lang="en-US" sz="236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Print </a:t>
            </a:r>
            <a:r>
              <a:rPr lang="en-US" b="true" sz="236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loss </a:t>
            </a:r>
            <a:r>
              <a:rPr lang="en-US" sz="236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every 500 steps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2896773" y="926682"/>
            <a:ext cx="13129685" cy="70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4"/>
              </a:lnSpc>
            </a:pPr>
            <a:r>
              <a:rPr lang="en-US" b="true" sz="4174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NETWORK ARCHITECTURE &amp; TRAINING LOOP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214256" y="9019603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18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399096" y="2104392"/>
            <a:ext cx="6191431" cy="6886590"/>
            <a:chOff x="0" y="0"/>
            <a:chExt cx="8255241" cy="918212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8255241" cy="9182121"/>
              <a:chOff x="0" y="0"/>
              <a:chExt cx="1630665" cy="181375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630665" cy="1813752"/>
              </a:xfrm>
              <a:custGeom>
                <a:avLst/>
                <a:gdLst/>
                <a:ahLst/>
                <a:cxnLst/>
                <a:rect r="r" b="b" t="t" l="l"/>
                <a:pathLst>
                  <a:path h="1813752" w="1630665">
                    <a:moveTo>
                      <a:pt x="0" y="0"/>
                    </a:moveTo>
                    <a:lnTo>
                      <a:pt x="1630665" y="0"/>
                    </a:lnTo>
                    <a:lnTo>
                      <a:pt x="1630665" y="1813752"/>
                    </a:lnTo>
                    <a:lnTo>
                      <a:pt x="0" y="181375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630665" cy="185185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9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143478" y="138517"/>
              <a:ext cx="7942644" cy="89136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09"/>
                </a:lnSpc>
              </a:pPr>
              <a:r>
                <a:rPr lang="en-US" sz="114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model = PINN().to(device)</a:t>
              </a:r>
            </a:p>
            <a:p>
              <a:pPr algn="l">
                <a:lnSpc>
                  <a:spcPts val="1609"/>
                </a:lnSpc>
              </a:pPr>
              <a:r>
                <a:rPr lang="en-US" sz="114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optimizer = torch.optim.Adam(model.parameters(), lr=1e-3)</a:t>
              </a:r>
            </a:p>
            <a:p>
              <a:pPr algn="l">
                <a:lnSpc>
                  <a:spcPts val="1609"/>
                </a:lnSpc>
              </a:pPr>
              <a:r>
                <a:rPr lang="en-US" sz="114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mse_loss = nn.MSELoss()</a:t>
              </a:r>
            </a:p>
            <a:p>
              <a:pPr algn="l">
                <a:lnSpc>
                  <a:spcPts val="1609"/>
                </a:lnSpc>
              </a:pPr>
            </a:p>
            <a:p>
              <a:pPr algn="l">
                <a:lnSpc>
                  <a:spcPts val="1609"/>
                </a:lnSpc>
              </a:pPr>
              <a:r>
                <a:rPr lang="en-US" sz="114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#</a:t>
              </a:r>
              <a:r>
                <a:rPr lang="en-US" sz="114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Training data</a:t>
              </a:r>
            </a:p>
            <a:p>
              <a:pPr algn="l">
                <a:lnSpc>
                  <a:spcPts val="1609"/>
                </a:lnSpc>
              </a:pPr>
              <a:r>
                <a:rPr lang="en-US" sz="114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t_train = torch.linspace(0, 100, 200).view(-1, 1).requires_grad_(True).to(device)</a:t>
              </a:r>
            </a:p>
            <a:p>
              <a:pPr algn="l">
                <a:lnSpc>
                  <a:spcPts val="1609"/>
                </a:lnSpc>
              </a:pPr>
              <a:r>
                <a:rPr lang="en-US" sz="114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t0</a:t>
              </a:r>
              <a:r>
                <a:rPr lang="en-US" sz="114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= torch.tensor([[0.]], requires_grad=True, device=device)</a:t>
              </a:r>
            </a:p>
            <a:p>
              <a:pPr algn="l">
                <a:lnSpc>
                  <a:spcPts val="1609"/>
                </a:lnSpc>
              </a:pPr>
              <a:r>
                <a:rPr lang="en-US" sz="114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y0 = torch.tensor([[1., 0., 0., 0., 0., 0.]], device=device)</a:t>
              </a:r>
            </a:p>
            <a:p>
              <a:pPr algn="l">
                <a:lnSpc>
                  <a:spcPts val="1609"/>
                </a:lnSpc>
              </a:pPr>
            </a:p>
            <a:p>
              <a:pPr algn="l">
                <a:lnSpc>
                  <a:spcPts val="1609"/>
                </a:lnSpc>
              </a:pPr>
              <a:r>
                <a:rPr lang="en-US" sz="114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# Derivative helper</a:t>
              </a:r>
            </a:p>
            <a:p>
              <a:pPr algn="l">
                <a:lnSpc>
                  <a:spcPts val="1609"/>
                </a:lnSpc>
              </a:pPr>
              <a:r>
                <a:rPr lang="en-US" sz="114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def gradients(y, x):</a:t>
              </a:r>
            </a:p>
            <a:p>
              <a:pPr algn="l">
                <a:lnSpc>
                  <a:spcPts val="1609"/>
                </a:lnSpc>
              </a:pPr>
              <a:r>
                <a:rPr lang="en-US" sz="114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   return torch.autograd.grad(y, x, grad_outputs=torch.ones_like(y), create_graph=True)[0]</a:t>
              </a:r>
            </a:p>
            <a:p>
              <a:pPr algn="l">
                <a:lnSpc>
                  <a:spcPts val="1609"/>
                </a:lnSpc>
              </a:pPr>
            </a:p>
            <a:p>
              <a:pPr algn="l">
                <a:lnSpc>
                  <a:spcPts val="1609"/>
                </a:lnSpc>
              </a:pPr>
              <a:r>
                <a:rPr lang="en-US" sz="114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pr</a:t>
              </a:r>
              <a:r>
                <a:rPr lang="en-US" sz="114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int("Starting training...")</a:t>
              </a:r>
            </a:p>
            <a:p>
              <a:pPr algn="l">
                <a:lnSpc>
                  <a:spcPts val="1609"/>
                </a:lnSpc>
              </a:pPr>
              <a:r>
                <a:rPr lang="en-US" sz="114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for epoch in range(5000):</a:t>
              </a:r>
            </a:p>
            <a:p>
              <a:pPr algn="l">
                <a:lnSpc>
                  <a:spcPts val="1609"/>
                </a:lnSpc>
              </a:pPr>
              <a:r>
                <a:rPr lang="en-US" sz="114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   optimizer.zero_grad()</a:t>
              </a:r>
            </a:p>
            <a:p>
              <a:pPr algn="l">
                <a:lnSpc>
                  <a:spcPts val="1609"/>
                </a:lnSpc>
              </a:pPr>
            </a:p>
            <a:p>
              <a:pPr algn="l">
                <a:lnSpc>
                  <a:spcPts val="1609"/>
                </a:lnSpc>
              </a:pPr>
              <a:r>
                <a:rPr lang="en-US" sz="114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   # Forward pass</a:t>
              </a:r>
            </a:p>
            <a:p>
              <a:pPr algn="l">
                <a:lnSpc>
                  <a:spcPts val="1609"/>
                </a:lnSpc>
              </a:pPr>
              <a:r>
                <a:rPr lang="en-US" sz="114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   y_pred = model(t_train)</a:t>
              </a:r>
            </a:p>
            <a:p>
              <a:pPr algn="l">
                <a:lnSpc>
                  <a:spcPts val="1609"/>
                </a:lnSpc>
              </a:pPr>
              <a:r>
                <a:rPr lang="en-US" sz="114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   y_hif, y_o2, y_p300, y_p53, y_casp, y_kp = [y_pred[:, i:i+1] for i in range(6)]</a:t>
              </a:r>
            </a:p>
            <a:p>
              <a:pPr algn="l">
                <a:lnSpc>
                  <a:spcPts val="1609"/>
                </a:lnSpc>
              </a:pPr>
            </a:p>
            <a:p>
              <a:pPr algn="l">
                <a:lnSpc>
                  <a:spcPts val="1609"/>
                </a:lnSpc>
              </a:pPr>
              <a:r>
                <a:rPr lang="en-US" sz="114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   # Losses</a:t>
              </a:r>
            </a:p>
            <a:p>
              <a:pPr algn="l">
                <a:lnSpc>
                  <a:spcPts val="1609"/>
                </a:lnSpc>
                <a:spcBef>
                  <a:spcPct val="0"/>
                </a:spcBef>
              </a:pPr>
              <a:r>
                <a:rPr lang="en-US" sz="114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   loss_f = (f1**2 + f2**2 + f3**</a:t>
              </a:r>
              <a:r>
                <a:rPr lang="en-US" sz="114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2 + f4**2 + f5**2 + f6**2).mean()</a:t>
              </a:r>
            </a:p>
            <a:p>
              <a:pPr algn="l">
                <a:lnSpc>
                  <a:spcPts val="1609"/>
                </a:lnSpc>
                <a:spcBef>
                  <a:spcPct val="0"/>
                </a:spcBef>
              </a:pPr>
              <a:r>
                <a:rPr lang="en-US" sz="114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   y0_pred = model(t0)</a:t>
              </a:r>
            </a:p>
            <a:p>
              <a:pPr algn="l">
                <a:lnSpc>
                  <a:spcPts val="1609"/>
                </a:lnSpc>
                <a:spcBef>
                  <a:spcPct val="0"/>
                </a:spcBef>
              </a:pPr>
              <a:r>
                <a:rPr lang="en-US" sz="114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   loss_ic = mse_loss(y0_pred, y0)</a:t>
              </a:r>
            </a:p>
            <a:p>
              <a:pPr algn="l">
                <a:lnSpc>
                  <a:spcPts val="1609"/>
                </a:lnSpc>
                <a:spcBef>
                  <a:spcPct val="0"/>
                </a:spcBef>
              </a:pPr>
              <a:r>
                <a:rPr lang="en-US" sz="114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   loss = loss_f + loss_ic</a:t>
              </a:r>
            </a:p>
            <a:p>
              <a:pPr algn="l">
                <a:lnSpc>
                  <a:spcPts val="1609"/>
                </a:lnSpc>
                <a:spcBef>
                  <a:spcPct val="0"/>
                </a:spcBef>
              </a:pPr>
            </a:p>
            <a:p>
              <a:pPr algn="l">
                <a:lnSpc>
                  <a:spcPts val="1609"/>
                </a:lnSpc>
                <a:spcBef>
                  <a:spcPct val="0"/>
                </a:spcBef>
              </a:pPr>
              <a:r>
                <a:rPr lang="en-US" sz="114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   # Backward pass</a:t>
              </a:r>
            </a:p>
            <a:p>
              <a:pPr algn="l">
                <a:lnSpc>
                  <a:spcPts val="1609"/>
                </a:lnSpc>
                <a:spcBef>
                  <a:spcPct val="0"/>
                </a:spcBef>
              </a:pPr>
              <a:r>
                <a:rPr lang="en-US" sz="114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   loss.backward()</a:t>
              </a:r>
            </a:p>
            <a:p>
              <a:pPr algn="l">
                <a:lnSpc>
                  <a:spcPts val="1609"/>
                </a:lnSpc>
                <a:spcBef>
                  <a:spcPct val="0"/>
                </a:spcBef>
              </a:pPr>
              <a:r>
                <a:rPr lang="en-US" sz="114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   optimizer.step()</a:t>
              </a:r>
            </a:p>
            <a:p>
              <a:pPr algn="l">
                <a:lnSpc>
                  <a:spcPts val="1609"/>
                </a:lnSpc>
                <a:spcBef>
                  <a:spcPct val="0"/>
                </a:spcBef>
              </a:pPr>
            </a:p>
            <a:p>
              <a:pPr algn="l">
                <a:lnSpc>
                  <a:spcPts val="1609"/>
                </a:lnSpc>
                <a:spcBef>
                  <a:spcPct val="0"/>
                </a:spcBef>
              </a:pPr>
              <a:r>
                <a:rPr lang="en-US" sz="114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   if epoch % 500 == 0:</a:t>
              </a:r>
            </a:p>
            <a:p>
              <a:pPr algn="l">
                <a:lnSpc>
                  <a:spcPts val="1609"/>
                </a:lnSpc>
                <a:spcBef>
                  <a:spcPct val="0"/>
                </a:spcBef>
              </a:pPr>
              <a:r>
                <a:rPr lang="en-US" sz="114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       print(f"Epoch {epoch}, Loss: {loss.item():.5f}")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2206840" y="-554292"/>
            <a:ext cx="10104920" cy="10377325"/>
          </a:xfrm>
          <a:custGeom>
            <a:avLst/>
            <a:gdLst/>
            <a:ahLst/>
            <a:cxnLst/>
            <a:rect r="r" b="b" t="t" l="l"/>
            <a:pathLst>
              <a:path h="10377325" w="10104920">
                <a:moveTo>
                  <a:pt x="0" y="0"/>
                </a:moveTo>
                <a:lnTo>
                  <a:pt x="10104920" y="0"/>
                </a:lnTo>
                <a:lnTo>
                  <a:pt x="10104920" y="10377325"/>
                </a:lnTo>
                <a:lnTo>
                  <a:pt x="0" y="103773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3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90793" y="2042039"/>
            <a:ext cx="6914632" cy="6775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3"/>
              </a:lnSpc>
            </a:pPr>
            <a:r>
              <a:rPr lang="en-US" sz="3213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Solution Trajectories</a:t>
            </a:r>
          </a:p>
          <a:p>
            <a:pPr algn="l" marL="693706" indent="-346853" lvl="1">
              <a:lnSpc>
                <a:spcPts val="4883"/>
              </a:lnSpc>
              <a:buFont typeface="Arial"/>
              <a:buChar char="•"/>
            </a:pPr>
            <a:r>
              <a:rPr lang="en-US" b="true" sz="3213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Plot Details:</a:t>
            </a:r>
          </a:p>
          <a:p>
            <a:pPr algn="l" marL="1387412" indent="-462471" lvl="2">
              <a:lnSpc>
                <a:spcPts val="4883"/>
              </a:lnSpc>
              <a:buFont typeface="Arial"/>
              <a:buChar char="⚬"/>
            </a:pPr>
            <a:r>
              <a:rPr lang="en-US" b="true" sz="3213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Black solid: </a:t>
            </a:r>
            <a:r>
              <a:rPr lang="en-US" sz="321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PINN predictions</a:t>
            </a:r>
          </a:p>
          <a:p>
            <a:pPr algn="l" marL="1387412" indent="-462471" lvl="2">
              <a:lnSpc>
                <a:spcPts val="4883"/>
              </a:lnSpc>
              <a:buFont typeface="Arial"/>
              <a:buChar char="⚬"/>
            </a:pPr>
            <a:r>
              <a:rPr lang="en-US" b="true" sz="3213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Red </a:t>
            </a:r>
            <a:r>
              <a:rPr lang="en-US" b="true" sz="3213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dashed: </a:t>
            </a:r>
            <a:r>
              <a:rPr lang="en-US" sz="321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RK45 reference</a:t>
            </a:r>
          </a:p>
          <a:p>
            <a:pPr algn="l" marL="1387412" indent="-462471" lvl="2">
              <a:lnSpc>
                <a:spcPts val="4883"/>
              </a:lnSpc>
              <a:buFont typeface="Arial"/>
              <a:buChar char="⚬"/>
            </a:pPr>
            <a:r>
              <a:rPr lang="en-US" sz="321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Markers at </a:t>
            </a:r>
            <a:r>
              <a:rPr lang="en-US" b="true" sz="3213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t=25, 50, 100</a:t>
            </a:r>
            <a:r>
              <a:rPr lang="en-US" sz="321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with Δ‑value annotations</a:t>
            </a:r>
          </a:p>
          <a:p>
            <a:pPr algn="l" marL="693706" indent="-346853" lvl="1">
              <a:lnSpc>
                <a:spcPts val="4883"/>
              </a:lnSpc>
              <a:buFont typeface="Arial"/>
              <a:buChar char="•"/>
            </a:pPr>
            <a:r>
              <a:rPr lang="en-US" b="true" sz="3213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Observation: </a:t>
            </a:r>
            <a:r>
              <a:rPr lang="en-US" sz="321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PINN cl</a:t>
            </a:r>
            <a:r>
              <a:rPr lang="en-US" sz="321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osely</a:t>
            </a:r>
            <a:r>
              <a:rPr lang="en-US" sz="321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tracks RK45 across all six variables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574333">
            <a:off x="-1029392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889249" y="2137289"/>
            <a:ext cx="9024272" cy="6012421"/>
          </a:xfrm>
          <a:custGeom>
            <a:avLst/>
            <a:gdLst/>
            <a:ahLst/>
            <a:cxnLst/>
            <a:rect r="r" b="b" t="t" l="l"/>
            <a:pathLst>
              <a:path h="6012421" w="9024272">
                <a:moveTo>
                  <a:pt x="0" y="0"/>
                </a:moveTo>
                <a:lnTo>
                  <a:pt x="9024272" y="0"/>
                </a:lnTo>
                <a:lnTo>
                  <a:pt x="9024272" y="6012422"/>
                </a:lnTo>
                <a:lnTo>
                  <a:pt x="0" y="60124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00641" y="926682"/>
            <a:ext cx="8852778" cy="70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4"/>
              </a:lnSpc>
            </a:pPr>
            <a:r>
              <a:rPr lang="en-US" b="true" sz="4174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PINN VS RKF45 – TIME COURSES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214256" y="9019603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19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206840" y="-554292"/>
            <a:ext cx="10104920" cy="10377325"/>
          </a:xfrm>
          <a:custGeom>
            <a:avLst/>
            <a:gdLst/>
            <a:ahLst/>
            <a:cxnLst/>
            <a:rect r="r" b="b" t="t" l="l"/>
            <a:pathLst>
              <a:path h="10377325" w="10104920">
                <a:moveTo>
                  <a:pt x="0" y="0"/>
                </a:moveTo>
                <a:lnTo>
                  <a:pt x="10104920" y="0"/>
                </a:lnTo>
                <a:lnTo>
                  <a:pt x="10104920" y="10377325"/>
                </a:lnTo>
                <a:lnTo>
                  <a:pt x="0" y="103773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3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5200641" y="756830"/>
            <a:ext cx="7872839" cy="1024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5"/>
              </a:lnSpc>
            </a:pPr>
            <a:r>
              <a:rPr lang="en-US" b="true" sz="6004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ABOUT APOPTOSIS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50000" y="2314325"/>
            <a:ext cx="9732623" cy="440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1387" indent="-335693" lvl="1">
              <a:lnSpc>
                <a:spcPts val="4353"/>
              </a:lnSpc>
              <a:buFont typeface="Arial"/>
              <a:buChar char="•"/>
            </a:pPr>
            <a:r>
              <a:rPr lang="en-US" b="true" sz="310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Apoptosis </a:t>
            </a:r>
            <a:r>
              <a:rPr lang="en-US" sz="310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is programmed cell death — a self-destruction system for damaged or unwanted cells.</a:t>
            </a:r>
          </a:p>
          <a:p>
            <a:pPr algn="l" marL="671387" indent="-335693" lvl="1">
              <a:lnSpc>
                <a:spcPts val="4353"/>
              </a:lnSpc>
              <a:buFont typeface="Arial"/>
              <a:buChar char="•"/>
            </a:pPr>
            <a:r>
              <a:rPr lang="en-US" sz="310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This process is</a:t>
            </a:r>
            <a:r>
              <a:rPr lang="en-US" b="true" sz="310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c</a:t>
            </a:r>
            <a:r>
              <a:rPr lang="en-US" b="true" sz="310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ontrolled</a:t>
            </a:r>
            <a:r>
              <a:rPr lang="en-US" sz="310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, </a:t>
            </a:r>
            <a:r>
              <a:rPr lang="en-US" b="true" sz="310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clean</a:t>
            </a:r>
            <a:r>
              <a:rPr lang="en-US" sz="310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, and necessary for growth, defense, and maintaining  balance.</a:t>
            </a:r>
          </a:p>
          <a:p>
            <a:pPr algn="l" marL="671387" indent="-335693" lvl="1">
              <a:lnSpc>
                <a:spcPts val="4353"/>
              </a:lnSpc>
              <a:buFont typeface="Arial"/>
              <a:buChar char="•"/>
            </a:pPr>
            <a:r>
              <a:rPr lang="en-US" sz="310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It plays a crucial role in </a:t>
            </a:r>
            <a:r>
              <a:rPr lang="en-US" b="true" sz="310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</a:t>
            </a:r>
            <a:r>
              <a:rPr lang="en-US" b="true" sz="310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reventing tumors</a:t>
            </a:r>
            <a:r>
              <a:rPr lang="en-US" sz="310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, infect</a:t>
            </a:r>
            <a:r>
              <a:rPr lang="en-US" sz="310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ions, and autoimmune damage.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214256" y="9019603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61335" y="8407402"/>
            <a:ext cx="11672841" cy="893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8"/>
              </a:lnSpc>
              <a:spcBef>
                <a:spcPct val="0"/>
              </a:spcBef>
            </a:pPr>
            <a:r>
              <a:rPr lang="en-US" sz="256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"Apoptosis is like a biological delete button — it removes harmful cells without damaging surrounding tissue."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206840" y="-554292"/>
            <a:ext cx="10104920" cy="10377325"/>
          </a:xfrm>
          <a:custGeom>
            <a:avLst/>
            <a:gdLst/>
            <a:ahLst/>
            <a:cxnLst/>
            <a:rect r="r" b="b" t="t" l="l"/>
            <a:pathLst>
              <a:path h="10377325" w="10104920">
                <a:moveTo>
                  <a:pt x="0" y="0"/>
                </a:moveTo>
                <a:lnTo>
                  <a:pt x="10104920" y="0"/>
                </a:lnTo>
                <a:lnTo>
                  <a:pt x="10104920" y="10377325"/>
                </a:lnTo>
                <a:lnTo>
                  <a:pt x="0" y="103773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3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1177864" y="-1988617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1" y="0"/>
                </a:lnTo>
                <a:lnTo>
                  <a:pt x="4840371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74333">
            <a:off x="-713792" y="6399343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1" y="0"/>
                </a:lnTo>
                <a:lnTo>
                  <a:pt x="4840371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06840" y="-554292"/>
            <a:ext cx="10104920" cy="10377325"/>
          </a:xfrm>
          <a:custGeom>
            <a:avLst/>
            <a:gdLst/>
            <a:ahLst/>
            <a:cxnLst/>
            <a:rect r="r" b="b" t="t" l="l"/>
            <a:pathLst>
              <a:path h="10377325" w="10104920">
                <a:moveTo>
                  <a:pt x="0" y="0"/>
                </a:moveTo>
                <a:lnTo>
                  <a:pt x="10104920" y="0"/>
                </a:lnTo>
                <a:lnTo>
                  <a:pt x="10104920" y="10377325"/>
                </a:lnTo>
                <a:lnTo>
                  <a:pt x="0" y="103773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3000"/>
            </a:blip>
            <a:stretch>
              <a:fillRect l="0" t="0" r="0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835043" y="2706010"/>
          <a:ext cx="16617914" cy="5788673"/>
        </p:xfrm>
        <a:graphic>
          <a:graphicData uri="http://schemas.openxmlformats.org/drawingml/2006/table">
            <a:tbl>
              <a:tblPr/>
              <a:tblGrid>
                <a:gridCol w="4808817"/>
                <a:gridCol w="2058143"/>
                <a:gridCol w="1983420"/>
                <a:gridCol w="1888770"/>
                <a:gridCol w="2012701"/>
                <a:gridCol w="1906475"/>
                <a:gridCol w="1959588"/>
              </a:tblGrid>
              <a:tr h="70031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117"/>
                        </a:lnSpc>
                        <a:defRPr/>
                      </a:pPr>
                      <a:r>
                        <a:rPr lang="en-US" sz="1995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Method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Yhif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Yo2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Yp300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Yp53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Ycasp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Ykp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647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Runge-Kutta-Fehlberg (RKF45)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0.4990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2.8646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0.5977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0.4970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1.4967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0.5219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647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Fo</a:t>
                      </a:r>
                      <a:r>
                        <a:rPr lang="en-US" sz="1699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urth order Runge-Kutta (RK4)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0.4990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2.8646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0.5977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0.4970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1.4967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0.5219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40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b="true" sz="19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Error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0.</a:t>
                      </a: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144×10</a:t>
                      </a: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-4</a:t>
                      </a: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 %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5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0.470×10</a:t>
                      </a:r>
                      <a:r>
                        <a:rPr lang="en-US" b="true" sz="1995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-5</a:t>
                      </a:r>
                      <a:r>
                        <a:rPr lang="en-US" b="true" sz="1995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 </a:t>
                      </a: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%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5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</a:t>
                      </a: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.</a:t>
                      </a: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488×10</a:t>
                      </a: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-4</a:t>
                      </a: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 %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0.</a:t>
                      </a: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579×10</a:t>
                      </a: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-4</a:t>
                      </a: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 %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0.903×10</a:t>
                      </a: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-5</a:t>
                      </a: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 %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0.</a:t>
                      </a: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477×10</a:t>
                      </a: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-4</a:t>
                      </a: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 %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35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Explicit Euler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0.4990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2.8646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0.5977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0.4970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1.4967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0.5219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448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Error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5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</a:t>
                      </a: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.705×10</a:t>
                      </a: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-4</a:t>
                      </a: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 %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5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</a:t>
                      </a: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.</a:t>
                      </a: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4</a:t>
                      </a: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63×10</a:t>
                      </a: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-4</a:t>
                      </a: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 %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5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</a:t>
                      </a: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.</a:t>
                      </a: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192×10</a:t>
                      </a: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-3</a:t>
                      </a: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 %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5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</a:t>
                      </a: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.</a:t>
                      </a: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410×10</a:t>
                      </a: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-4</a:t>
                      </a: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 %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5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</a:t>
                      </a: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.</a:t>
                      </a: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8</a:t>
                      </a: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69×10</a:t>
                      </a: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-4</a:t>
                      </a: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 %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5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</a:t>
                      </a: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.</a:t>
                      </a: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216×10</a:t>
                      </a: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-4</a:t>
                      </a: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 %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84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Physics-Informed Neural Network (PINN)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0.5027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2.8491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5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0.5871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0.4887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1.4878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0.5228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48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Error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5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0.7435%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5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0.5417%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5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1.7866%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5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1.6647%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5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0.5925%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5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0.1722%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4379457" y="-152400"/>
            <a:ext cx="9205169" cy="1392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b="true" sz="8177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016426" y="9333892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20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2322" y="1686879"/>
            <a:ext cx="5634523" cy="514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 strike="noStrike" u="none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All Calculations at T = 100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06840" y="-554292"/>
            <a:ext cx="10104920" cy="10377325"/>
          </a:xfrm>
          <a:custGeom>
            <a:avLst/>
            <a:gdLst/>
            <a:ahLst/>
            <a:cxnLst/>
            <a:rect r="r" b="b" t="t" l="l"/>
            <a:pathLst>
              <a:path h="10377325" w="10104920">
                <a:moveTo>
                  <a:pt x="0" y="0"/>
                </a:moveTo>
                <a:lnTo>
                  <a:pt x="10104920" y="0"/>
                </a:lnTo>
                <a:lnTo>
                  <a:pt x="10104920" y="10377325"/>
                </a:lnTo>
                <a:lnTo>
                  <a:pt x="0" y="103773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3000"/>
            </a:blip>
            <a:stretch>
              <a:fillRect l="0" t="0" r="0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556225" y="1810385"/>
          <a:ext cx="15175551" cy="6975734"/>
        </p:xfrm>
        <a:graphic>
          <a:graphicData uri="http://schemas.openxmlformats.org/drawingml/2006/table">
            <a:tbl>
              <a:tblPr/>
              <a:tblGrid>
                <a:gridCol w="4448573"/>
                <a:gridCol w="3010411"/>
                <a:gridCol w="3905966"/>
                <a:gridCol w="3810600"/>
              </a:tblGrid>
              <a:tr h="1388997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3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Method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3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Execution Time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3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Max Percentage Error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3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Min Percentage Error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6596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3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Runge-Kutta-Fehlberg (RKF45) 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3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0.042 sec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395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----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395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----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6596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3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fourth order Runge-Kutta (RK4)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3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0.939 sec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395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</a:t>
                      </a:r>
                      <a:r>
                        <a:rPr lang="en-US" b="true" sz="23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.579×10</a:t>
                      </a:r>
                      <a:r>
                        <a:rPr lang="en-US" b="true" sz="23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-4</a:t>
                      </a:r>
                      <a:r>
                        <a:rPr lang="en-US" b="true" sz="23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 </a:t>
                      </a:r>
                      <a:r>
                        <a:rPr lang="en-US" b="true" sz="23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3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0.47</a:t>
                      </a:r>
                      <a:r>
                        <a:rPr lang="en-US" b="true" sz="23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0×10</a:t>
                      </a:r>
                      <a:r>
                        <a:rPr lang="en-US" b="true" sz="23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-5</a:t>
                      </a:r>
                      <a:r>
                        <a:rPr lang="en-US" b="true" sz="23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 </a:t>
                      </a:r>
                      <a:r>
                        <a:rPr lang="en-US" b="true" sz="23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76947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3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Explicit Euler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3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0.189 sec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395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</a:t>
                      </a:r>
                      <a:r>
                        <a:rPr lang="en-US" b="true" sz="23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.19</a:t>
                      </a:r>
                      <a:r>
                        <a:rPr lang="en-US" b="true" sz="23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2×10</a:t>
                      </a:r>
                      <a:r>
                        <a:rPr lang="en-US" b="true" sz="23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-3</a:t>
                      </a:r>
                      <a:r>
                        <a:rPr lang="en-US" b="true" sz="23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 </a:t>
                      </a:r>
                      <a:r>
                        <a:rPr lang="en-US" b="true" sz="23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3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0.216×10</a:t>
                      </a:r>
                      <a:r>
                        <a:rPr lang="en-US" b="true" sz="23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-4</a:t>
                      </a:r>
                      <a:r>
                        <a:rPr lang="en-US" b="true" sz="23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6596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3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Physics-Informed Neural Network (PINN)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3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0.</a:t>
                      </a:r>
                      <a:r>
                        <a:rPr lang="en-US" b="true" sz="23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</a:t>
                      </a:r>
                      <a:r>
                        <a:rPr lang="en-US" b="true" sz="23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1</a:t>
                      </a:r>
                      <a:r>
                        <a:rPr lang="en-US" b="true" sz="23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092 </a:t>
                      </a:r>
                      <a:r>
                        <a:rPr lang="en-US" b="true" sz="23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 sec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395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1.7866%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395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0.1722%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4361335" y="98684"/>
            <a:ext cx="9205169" cy="1392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b="true" sz="8177">
                <a:solidFill>
                  <a:srgbClr val="100F0D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RESULT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214256" y="9019603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41415" y="1483557"/>
            <a:ext cx="9205169" cy="1392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b="true" sz="8177">
                <a:solidFill>
                  <a:srgbClr val="100F0D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FUTURE WORK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843991" y="3329247"/>
            <a:ext cx="15028529" cy="4068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37"/>
              </a:lnSpc>
            </a:pPr>
            <a:r>
              <a:rPr lang="en-US" b="true" sz="326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Next Steps</a:t>
            </a:r>
          </a:p>
          <a:p>
            <a:pPr algn="l" marL="705747" indent="-352873" lvl="1">
              <a:lnSpc>
                <a:spcPts val="6537"/>
              </a:lnSpc>
              <a:buFont typeface="Arial"/>
              <a:buChar char="•"/>
            </a:pPr>
            <a:r>
              <a:rPr lang="en-US" sz="326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</a:t>
            </a:r>
            <a:r>
              <a:rPr lang="en-US" sz="326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efining parameters using experimental data</a:t>
            </a:r>
          </a:p>
          <a:p>
            <a:pPr algn="l" marL="705747" indent="-352873" lvl="1">
              <a:lnSpc>
                <a:spcPts val="6537"/>
              </a:lnSpc>
              <a:buFont typeface="Arial"/>
              <a:buChar char="•"/>
            </a:pPr>
            <a:r>
              <a:rPr lang="en-US" sz="326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Developing hybrid RKF45–PINN solvers</a:t>
            </a:r>
          </a:p>
          <a:p>
            <a:pPr algn="l" marL="705747" indent="-352873" lvl="1">
              <a:lnSpc>
                <a:spcPts val="6537"/>
              </a:lnSpc>
              <a:buFont typeface="Arial"/>
              <a:buChar char="•"/>
            </a:pPr>
            <a:r>
              <a:rPr lang="en-US" sz="326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Validating results in cell cultures</a:t>
            </a:r>
          </a:p>
          <a:p>
            <a:pPr algn="l" marL="705747" indent="-352873" lvl="1">
              <a:lnSpc>
                <a:spcPts val="6537"/>
              </a:lnSpc>
              <a:buFont typeface="Arial"/>
              <a:buChar char="•"/>
            </a:pPr>
            <a:r>
              <a:rPr lang="en-US" sz="326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Extending the work to spatial (PDE) models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6214256" y="9019603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22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206840" y="-554292"/>
            <a:ext cx="10104920" cy="10377325"/>
          </a:xfrm>
          <a:custGeom>
            <a:avLst/>
            <a:gdLst/>
            <a:ahLst/>
            <a:cxnLst/>
            <a:rect r="r" b="b" t="t" l="l"/>
            <a:pathLst>
              <a:path h="10377325" w="10104920">
                <a:moveTo>
                  <a:pt x="0" y="0"/>
                </a:moveTo>
                <a:lnTo>
                  <a:pt x="10104920" y="0"/>
                </a:lnTo>
                <a:lnTo>
                  <a:pt x="10104920" y="10377325"/>
                </a:lnTo>
                <a:lnTo>
                  <a:pt x="0" y="103773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3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06355" y="345227"/>
            <a:ext cx="9205169" cy="1392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b="true" sz="8177">
                <a:solidFill>
                  <a:srgbClr val="100F0D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CONCLUSION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6214256" y="9019603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23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21514" y="2377526"/>
            <a:ext cx="14872340" cy="6727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31"/>
              </a:lnSpc>
            </a:pPr>
            <a:r>
              <a:rPr lang="en-US" sz="323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Developed an ordinary differential equation (ODE) model to investigate hypoxia-induced apoptosis, focusing on the dynamics of HIF, O₂, p300, p53, caspases, and K⁺.</a:t>
            </a:r>
          </a:p>
          <a:p>
            <a:pPr algn="l" marL="0" indent="0" lvl="0">
              <a:lnSpc>
                <a:spcPts val="3331"/>
              </a:lnSpc>
            </a:pPr>
          </a:p>
          <a:p>
            <a:pPr algn="l" marL="0" indent="0" lvl="0">
              <a:lnSpc>
                <a:spcPts val="3331"/>
              </a:lnSpc>
            </a:pPr>
            <a:r>
              <a:rPr lang="en-US" sz="323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Through comparative tests, we assessed:</a:t>
            </a:r>
          </a:p>
          <a:p>
            <a:pPr algn="l" marL="0" indent="0" lvl="0">
              <a:lnSpc>
                <a:spcPts val="3331"/>
              </a:lnSpc>
            </a:pPr>
          </a:p>
          <a:p>
            <a:pPr algn="l" marL="698263" indent="-349131" lvl="1">
              <a:lnSpc>
                <a:spcPts val="3331"/>
              </a:lnSpc>
              <a:buFont typeface="Arial"/>
              <a:buChar char="•"/>
            </a:pPr>
            <a:r>
              <a:rPr lang="en-US" b="true" sz="323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Euler's </a:t>
            </a:r>
            <a:r>
              <a:rPr lang="en-US" sz="323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method for its straightforwardness</a:t>
            </a:r>
          </a:p>
          <a:p>
            <a:pPr algn="l" marL="698263" indent="-349131" lvl="1">
              <a:lnSpc>
                <a:spcPts val="3331"/>
              </a:lnSpc>
              <a:buFont typeface="Arial"/>
              <a:buChar char="•"/>
            </a:pPr>
            <a:r>
              <a:rPr lang="en-US" b="true" sz="323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RK4 </a:t>
            </a:r>
            <a:r>
              <a:rPr lang="en-US" sz="323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for its effective balance of cost and accuracy</a:t>
            </a:r>
          </a:p>
          <a:p>
            <a:pPr algn="l" marL="698263" indent="-349131" lvl="1">
              <a:lnSpc>
                <a:spcPts val="3331"/>
              </a:lnSpc>
              <a:buFont typeface="Arial"/>
              <a:buChar char="•"/>
            </a:pPr>
            <a:r>
              <a:rPr lang="en-US" b="true" sz="323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RKF45 </a:t>
            </a:r>
            <a:r>
              <a:rPr lang="en-US" sz="323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for its adaptive precision</a:t>
            </a:r>
          </a:p>
          <a:p>
            <a:pPr algn="l">
              <a:lnSpc>
                <a:spcPts val="3331"/>
              </a:lnSpc>
            </a:pPr>
          </a:p>
          <a:p>
            <a:pPr algn="l" marL="0" indent="0" lvl="0">
              <a:lnSpc>
                <a:spcPts val="3331"/>
              </a:lnSpc>
            </a:pPr>
            <a:r>
              <a:rPr lang="en-US" sz="323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Utilizing </a:t>
            </a:r>
            <a:r>
              <a:rPr lang="en-US" b="true" sz="323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Physics-Informed Neural Networks (PINNs)</a:t>
            </a:r>
            <a:r>
              <a:rPr lang="en-US" sz="323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yielded smooth solutions that closely aligned with the outcomes derived from RKF45.</a:t>
            </a:r>
          </a:p>
          <a:p>
            <a:pPr algn="l" marL="0" indent="0" lvl="0">
              <a:lnSpc>
                <a:spcPts val="3331"/>
              </a:lnSpc>
            </a:pPr>
          </a:p>
          <a:p>
            <a:pPr algn="l">
              <a:lnSpc>
                <a:spcPts val="3331"/>
              </a:lnSpc>
            </a:pPr>
            <a:r>
              <a:rPr lang="en-US" sz="323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This integrated strategy—combining classical solvers with machine learning—presents a flexible framework for applications in biomedical engineering.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206840" y="-554292"/>
            <a:ext cx="10104920" cy="10377325"/>
          </a:xfrm>
          <a:custGeom>
            <a:avLst/>
            <a:gdLst/>
            <a:ahLst/>
            <a:cxnLst/>
            <a:rect r="r" b="b" t="t" l="l"/>
            <a:pathLst>
              <a:path h="10377325" w="10104920">
                <a:moveTo>
                  <a:pt x="0" y="0"/>
                </a:moveTo>
                <a:lnTo>
                  <a:pt x="10104920" y="0"/>
                </a:lnTo>
                <a:lnTo>
                  <a:pt x="10104920" y="10377325"/>
                </a:lnTo>
                <a:lnTo>
                  <a:pt x="0" y="103773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3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46194" y="243465"/>
            <a:ext cx="9205169" cy="1392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b="true" sz="8177">
                <a:solidFill>
                  <a:srgbClr val="000000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REFERENCE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21514" y="1811108"/>
            <a:ext cx="15664317" cy="710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9"/>
              </a:lnSpc>
            </a:pPr>
            <a:r>
              <a:rPr lang="en-US" sz="221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[1] L. Euler, Institutionum calculi integralis, 1768–1770. Introduced the explicit Euler method, the first-order ODE solver.</a:t>
            </a:r>
          </a:p>
          <a:p>
            <a:pPr algn="l">
              <a:lnSpc>
                <a:spcPts val="2819"/>
              </a:lnSpc>
            </a:pPr>
          </a:p>
          <a:p>
            <a:pPr algn="l">
              <a:lnSpc>
                <a:spcPts val="2819"/>
              </a:lnSpc>
            </a:pPr>
            <a:r>
              <a:rPr lang="en-US" sz="221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[2] C. Runge, “ ¨Uber die numerische Aufl¨osung von Differentialgleichun- gen,” Mathematische Annalen, vol. 46, pp. 167–178, 1895</a:t>
            </a:r>
            <a:r>
              <a:rPr lang="en-US" sz="221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. M. Kutta, “Beitrag zur n¨aherungsweisen I</a:t>
            </a:r>
            <a:r>
              <a:rPr lang="en-US" sz="221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ntegration totaler Differentialgleichun- gen,” Zeitschrift f¨ur Mathematik und Physik, vol. 46, pp. 435–453, 1901. Together, they developed the RK family, including the 4th-order RK4 method.</a:t>
            </a:r>
          </a:p>
          <a:p>
            <a:pPr algn="l">
              <a:lnSpc>
                <a:spcPts val="2819"/>
              </a:lnSpc>
            </a:pPr>
          </a:p>
          <a:p>
            <a:pPr algn="l">
              <a:lnSpc>
                <a:spcPts val="2819"/>
              </a:lnSpc>
            </a:pPr>
            <a:r>
              <a:rPr lang="en-US" sz="221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[3] E. Fehlberg, “Low-order classical Runge-Kutta formulas with step- size control and their application to some heat transfer problems,” NASA Technical Report R-315, 1969. This paper introduced the adaptive RKF45 solver with embedded error control.</a:t>
            </a:r>
          </a:p>
          <a:p>
            <a:pPr algn="l">
              <a:lnSpc>
                <a:spcPts val="2819"/>
              </a:lnSpc>
            </a:pPr>
          </a:p>
          <a:p>
            <a:pPr algn="l">
              <a:lnSpc>
                <a:spcPts val="2819"/>
              </a:lnSpc>
            </a:pPr>
            <a:r>
              <a:rPr lang="en-US" sz="221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[4] M. Raissi, P. Perdikaris, and G. E. Karniadakis, “Physics-Informed Neural Networks: A Deep Learning Framework for Solving Forward and Inverse Problems Involving Nonlinear Partial Differential Equations,” Journal of Computational Physics, vol. 378, pp. 686–707, 2019. Pro- posed PINNs—a modern ML-based solver that embeds physical laws into neural networks.</a:t>
            </a:r>
          </a:p>
          <a:p>
            <a:pPr algn="l">
              <a:lnSpc>
                <a:spcPts val="2819"/>
              </a:lnSpc>
            </a:pPr>
          </a:p>
          <a:p>
            <a:pPr algn="l">
              <a:lnSpc>
                <a:spcPts val="2819"/>
              </a:lnSpc>
            </a:pPr>
            <a:r>
              <a:rPr lang="en-US" sz="221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[5] W. E. Schiesser, Differential Equation Analysis in Biomedical Science and Engineering: Ordinary Differential Equation Applications with R. Wiley, 2014. Demonstrated biomedical modeling using ODEs and R, with case studies including apoptosis.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6214256" y="9019603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24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206840" y="-554292"/>
            <a:ext cx="10104920" cy="10377325"/>
          </a:xfrm>
          <a:custGeom>
            <a:avLst/>
            <a:gdLst/>
            <a:ahLst/>
            <a:cxnLst/>
            <a:rect r="r" b="b" t="t" l="l"/>
            <a:pathLst>
              <a:path h="10377325" w="10104920">
                <a:moveTo>
                  <a:pt x="0" y="0"/>
                </a:moveTo>
                <a:lnTo>
                  <a:pt x="10104920" y="0"/>
                </a:lnTo>
                <a:lnTo>
                  <a:pt x="10104920" y="10377325"/>
                </a:lnTo>
                <a:lnTo>
                  <a:pt x="0" y="103773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3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68325" y="4041844"/>
            <a:ext cx="12951349" cy="1974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07"/>
              </a:lnSpc>
            </a:pPr>
            <a:r>
              <a:rPr lang="en-US" b="true" sz="11505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THANK YOU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6214256" y="9019603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25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5400000">
            <a:off x="-668724" y="-1551125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74333">
            <a:off x="-668724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214256" y="9019603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03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166937" y="3045141"/>
            <a:ext cx="6135814" cy="4095656"/>
          </a:xfrm>
          <a:custGeom>
            <a:avLst/>
            <a:gdLst/>
            <a:ahLst/>
            <a:cxnLst/>
            <a:rect r="r" b="b" t="t" l="l"/>
            <a:pathLst>
              <a:path h="4095656" w="6135814">
                <a:moveTo>
                  <a:pt x="0" y="0"/>
                </a:moveTo>
                <a:lnTo>
                  <a:pt x="6135814" y="0"/>
                </a:lnTo>
                <a:lnTo>
                  <a:pt x="6135814" y="4095656"/>
                </a:lnTo>
                <a:lnTo>
                  <a:pt x="0" y="40956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967728" y="1994836"/>
            <a:ext cx="3406222" cy="1571120"/>
          </a:xfrm>
          <a:custGeom>
            <a:avLst/>
            <a:gdLst/>
            <a:ahLst/>
            <a:cxnLst/>
            <a:rect r="r" b="b" t="t" l="l"/>
            <a:pathLst>
              <a:path h="1571120" w="3406222">
                <a:moveTo>
                  <a:pt x="0" y="0"/>
                </a:moveTo>
                <a:lnTo>
                  <a:pt x="3406223" y="0"/>
                </a:lnTo>
                <a:lnTo>
                  <a:pt x="3406223" y="1571120"/>
                </a:lnTo>
                <a:lnTo>
                  <a:pt x="0" y="15711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967728" y="4945899"/>
            <a:ext cx="3334433" cy="1538007"/>
          </a:xfrm>
          <a:custGeom>
            <a:avLst/>
            <a:gdLst/>
            <a:ahLst/>
            <a:cxnLst/>
            <a:rect r="r" b="b" t="t" l="l"/>
            <a:pathLst>
              <a:path h="1538007" w="3334433">
                <a:moveTo>
                  <a:pt x="0" y="0"/>
                </a:moveTo>
                <a:lnTo>
                  <a:pt x="3334433" y="0"/>
                </a:lnTo>
                <a:lnTo>
                  <a:pt x="3334433" y="1538008"/>
                </a:lnTo>
                <a:lnTo>
                  <a:pt x="0" y="15380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992097" y="7182079"/>
            <a:ext cx="3547220" cy="1636155"/>
          </a:xfrm>
          <a:custGeom>
            <a:avLst/>
            <a:gdLst/>
            <a:ahLst/>
            <a:cxnLst/>
            <a:rect r="r" b="b" t="t" l="l"/>
            <a:pathLst>
              <a:path h="1636155" w="3547220">
                <a:moveTo>
                  <a:pt x="0" y="0"/>
                </a:moveTo>
                <a:lnTo>
                  <a:pt x="3547220" y="0"/>
                </a:lnTo>
                <a:lnTo>
                  <a:pt x="3547220" y="1636156"/>
                </a:lnTo>
                <a:lnTo>
                  <a:pt x="0" y="16361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831575" y="1246110"/>
            <a:ext cx="3524766" cy="1625799"/>
          </a:xfrm>
          <a:custGeom>
            <a:avLst/>
            <a:gdLst/>
            <a:ahLst/>
            <a:cxnLst/>
            <a:rect r="r" b="b" t="t" l="l"/>
            <a:pathLst>
              <a:path h="1625799" w="3524766">
                <a:moveTo>
                  <a:pt x="0" y="0"/>
                </a:moveTo>
                <a:lnTo>
                  <a:pt x="3524766" y="0"/>
                </a:lnTo>
                <a:lnTo>
                  <a:pt x="3524766" y="1625798"/>
                </a:lnTo>
                <a:lnTo>
                  <a:pt x="0" y="16257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924867" y="3947774"/>
            <a:ext cx="3334433" cy="1538007"/>
          </a:xfrm>
          <a:custGeom>
            <a:avLst/>
            <a:gdLst/>
            <a:ahLst/>
            <a:cxnLst/>
            <a:rect r="r" b="b" t="t" l="l"/>
            <a:pathLst>
              <a:path h="1538007" w="3334433">
                <a:moveTo>
                  <a:pt x="0" y="0"/>
                </a:moveTo>
                <a:lnTo>
                  <a:pt x="3334433" y="0"/>
                </a:lnTo>
                <a:lnTo>
                  <a:pt x="3334433" y="1538007"/>
                </a:lnTo>
                <a:lnTo>
                  <a:pt x="0" y="15380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763782" y="6371793"/>
            <a:ext cx="3334433" cy="1538007"/>
          </a:xfrm>
          <a:custGeom>
            <a:avLst/>
            <a:gdLst/>
            <a:ahLst/>
            <a:cxnLst/>
            <a:rect r="r" b="b" t="t" l="l"/>
            <a:pathLst>
              <a:path h="1538007" w="3334433">
                <a:moveTo>
                  <a:pt x="0" y="0"/>
                </a:moveTo>
                <a:lnTo>
                  <a:pt x="3334433" y="0"/>
                </a:lnTo>
                <a:lnTo>
                  <a:pt x="3334433" y="1538008"/>
                </a:lnTo>
                <a:lnTo>
                  <a:pt x="0" y="15380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867597" y="2059009"/>
            <a:ext cx="896185" cy="1004128"/>
          </a:xfrm>
          <a:custGeom>
            <a:avLst/>
            <a:gdLst/>
            <a:ahLst/>
            <a:cxnLst/>
            <a:rect r="r" b="b" t="t" l="l"/>
            <a:pathLst>
              <a:path h="1004128" w="896185">
                <a:moveTo>
                  <a:pt x="0" y="0"/>
                </a:moveTo>
                <a:lnTo>
                  <a:pt x="896185" y="0"/>
                </a:lnTo>
                <a:lnTo>
                  <a:pt x="896185" y="1004129"/>
                </a:lnTo>
                <a:lnTo>
                  <a:pt x="0" y="100412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10072865">
            <a:off x="5634735" y="7223681"/>
            <a:ext cx="896185" cy="1004128"/>
          </a:xfrm>
          <a:custGeom>
            <a:avLst/>
            <a:gdLst/>
            <a:ahLst/>
            <a:cxnLst/>
            <a:rect r="r" b="b" t="t" l="l"/>
            <a:pathLst>
              <a:path h="1004128" w="896185">
                <a:moveTo>
                  <a:pt x="0" y="0"/>
                </a:moveTo>
                <a:lnTo>
                  <a:pt x="896185" y="0"/>
                </a:lnTo>
                <a:lnTo>
                  <a:pt x="896185" y="1004128"/>
                </a:lnTo>
                <a:lnTo>
                  <a:pt x="0" y="100412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3189967">
            <a:off x="5535254" y="3102154"/>
            <a:ext cx="578868" cy="872117"/>
          </a:xfrm>
          <a:custGeom>
            <a:avLst/>
            <a:gdLst/>
            <a:ahLst/>
            <a:cxnLst/>
            <a:rect r="r" b="b" t="t" l="l"/>
            <a:pathLst>
              <a:path h="872117" w="578868">
                <a:moveTo>
                  <a:pt x="0" y="0"/>
                </a:moveTo>
                <a:lnTo>
                  <a:pt x="578868" y="0"/>
                </a:lnTo>
                <a:lnTo>
                  <a:pt x="578868" y="872118"/>
                </a:lnTo>
                <a:lnTo>
                  <a:pt x="0" y="87211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3964091">
            <a:off x="12546545" y="4278515"/>
            <a:ext cx="1134528" cy="1271180"/>
          </a:xfrm>
          <a:custGeom>
            <a:avLst/>
            <a:gdLst/>
            <a:ahLst/>
            <a:cxnLst/>
            <a:rect r="r" b="b" t="t" l="l"/>
            <a:pathLst>
              <a:path h="1271180" w="1134528">
                <a:moveTo>
                  <a:pt x="0" y="0"/>
                </a:moveTo>
                <a:lnTo>
                  <a:pt x="1134528" y="0"/>
                </a:lnTo>
                <a:lnTo>
                  <a:pt x="1134528" y="1271180"/>
                </a:lnTo>
                <a:lnTo>
                  <a:pt x="0" y="12711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7175376">
            <a:off x="11876159" y="7125391"/>
            <a:ext cx="520006" cy="954140"/>
          </a:xfrm>
          <a:custGeom>
            <a:avLst/>
            <a:gdLst/>
            <a:ahLst/>
            <a:cxnLst/>
            <a:rect r="r" b="b" t="t" l="l"/>
            <a:pathLst>
              <a:path h="954140" w="520006">
                <a:moveTo>
                  <a:pt x="0" y="0"/>
                </a:moveTo>
                <a:lnTo>
                  <a:pt x="520006" y="0"/>
                </a:lnTo>
                <a:lnTo>
                  <a:pt x="520006" y="954140"/>
                </a:lnTo>
                <a:lnTo>
                  <a:pt x="0" y="95414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2471920">
            <a:off x="5258136" y="4199156"/>
            <a:ext cx="615682" cy="866049"/>
          </a:xfrm>
          <a:custGeom>
            <a:avLst/>
            <a:gdLst/>
            <a:ahLst/>
            <a:cxnLst/>
            <a:rect r="r" b="b" t="t" l="l"/>
            <a:pathLst>
              <a:path h="866049" w="615682">
                <a:moveTo>
                  <a:pt x="0" y="0"/>
                </a:moveTo>
                <a:lnTo>
                  <a:pt x="615682" y="0"/>
                </a:lnTo>
                <a:lnTo>
                  <a:pt x="615682" y="866049"/>
                </a:lnTo>
                <a:lnTo>
                  <a:pt x="0" y="86604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9" id="19"/>
          <p:cNvSpPr/>
          <p:nvPr/>
        </p:nvSpPr>
        <p:spPr>
          <a:xfrm flipV="true">
            <a:off x="6504511" y="1919002"/>
            <a:ext cx="0" cy="351576"/>
          </a:xfrm>
          <a:prstGeom prst="line">
            <a:avLst/>
          </a:prstGeom>
          <a:ln cap="flat" w="38100">
            <a:solidFill>
              <a:srgbClr val="195BCC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0" id="20"/>
          <p:cNvSpPr/>
          <p:nvPr/>
        </p:nvSpPr>
        <p:spPr>
          <a:xfrm flipH="false" flipV="false" rot="10034586">
            <a:off x="5237963" y="1733240"/>
            <a:ext cx="1961778" cy="1020125"/>
          </a:xfrm>
          <a:custGeom>
            <a:avLst/>
            <a:gdLst/>
            <a:ahLst/>
            <a:cxnLst/>
            <a:rect r="r" b="b" t="t" l="l"/>
            <a:pathLst>
              <a:path h="1020125" w="1961778">
                <a:moveTo>
                  <a:pt x="0" y="0"/>
                </a:moveTo>
                <a:lnTo>
                  <a:pt x="1961779" y="0"/>
                </a:lnTo>
                <a:lnTo>
                  <a:pt x="1961779" y="1020125"/>
                </a:lnTo>
                <a:lnTo>
                  <a:pt x="0" y="102012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8883875" y="4631052"/>
            <a:ext cx="447779" cy="735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0"/>
              </a:lnSpc>
              <a:spcBef>
                <a:spcPct val="0"/>
              </a:spcBef>
            </a:pPr>
            <a:r>
              <a:rPr lang="en-US" b="true" sz="4292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y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477116" y="3471538"/>
            <a:ext cx="1115962" cy="559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2"/>
              </a:lnSpc>
              <a:spcBef>
                <a:spcPct val="0"/>
              </a:spcBef>
            </a:pPr>
            <a:r>
              <a:rPr lang="en-US" b="true" sz="325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y_hif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967728" y="2223657"/>
            <a:ext cx="3170664" cy="1098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6"/>
              </a:lnSpc>
              <a:spcBef>
                <a:spcPct val="0"/>
              </a:spcBef>
            </a:pPr>
            <a:r>
              <a:rPr lang="en-US" b="true" sz="2083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 protein that is activated when oxygen is low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347214" y="4787703"/>
            <a:ext cx="1118084" cy="578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6"/>
              </a:lnSpc>
              <a:spcBef>
                <a:spcPct val="0"/>
              </a:spcBef>
            </a:pPr>
            <a:r>
              <a:rPr lang="en-US" b="true" sz="3383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y_o2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196058" y="5100943"/>
            <a:ext cx="2731785" cy="1215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8"/>
              </a:lnSpc>
              <a:spcBef>
                <a:spcPct val="0"/>
              </a:spcBef>
            </a:pPr>
            <a:r>
              <a:rPr lang="en-US" b="true" sz="2313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The level of oxygen available in the cell.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413798" y="6258879"/>
            <a:ext cx="1242599" cy="438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6"/>
              </a:lnSpc>
              <a:spcBef>
                <a:spcPct val="0"/>
              </a:spcBef>
            </a:pPr>
            <a:r>
              <a:rPr lang="en-US" b="true" sz="251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y_p300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196058" y="7564361"/>
            <a:ext cx="3241321" cy="1020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6"/>
              </a:lnSpc>
              <a:spcBef>
                <a:spcPct val="0"/>
              </a:spcBef>
            </a:pPr>
            <a:r>
              <a:rPr lang="en-US" b="true" sz="1947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 transcription coactivator that works with HIF and P53.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602985" y="3255948"/>
            <a:ext cx="1264612" cy="567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2"/>
              </a:lnSpc>
              <a:spcBef>
                <a:spcPct val="0"/>
              </a:spcBef>
            </a:pPr>
            <a:r>
              <a:rPr lang="en-US" b="true" sz="330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y_p53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016748" y="1500661"/>
            <a:ext cx="3154420" cy="959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3"/>
              </a:lnSpc>
              <a:spcBef>
                <a:spcPct val="0"/>
              </a:spcBef>
            </a:pPr>
            <a:r>
              <a:rPr lang="en-US" b="true" sz="1845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 key protein that triggers apoptosis when damage is detected.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935272" y="4662435"/>
            <a:ext cx="1385977" cy="500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2"/>
              </a:lnSpc>
              <a:spcBef>
                <a:spcPct val="0"/>
              </a:spcBef>
            </a:pPr>
            <a:r>
              <a:rPr lang="en-US" b="true" sz="2865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y_casp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192069" y="4220805"/>
            <a:ext cx="2907128" cy="9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8"/>
              </a:lnSpc>
              <a:spcBef>
                <a:spcPct val="0"/>
              </a:spcBef>
            </a:pPr>
            <a:r>
              <a:rPr lang="en-US" b="true" sz="1863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 family of enzymes that break down the cell during apoptosis.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725837" y="6249354"/>
            <a:ext cx="1141760" cy="531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1"/>
              </a:lnSpc>
              <a:spcBef>
                <a:spcPct val="0"/>
              </a:spcBef>
            </a:pPr>
            <a:r>
              <a:rPr lang="en-US" b="true" sz="3072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y_kp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067274" y="6556362"/>
            <a:ext cx="2662644" cy="1203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7"/>
              </a:lnSpc>
              <a:spcBef>
                <a:spcPct val="0"/>
              </a:spcBef>
            </a:pPr>
            <a:r>
              <a:rPr lang="en-US" b="true" sz="229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The level of potassium inside the cell.</a:t>
            </a:r>
          </a:p>
        </p:txBody>
      </p:sp>
      <p:sp>
        <p:nvSpPr>
          <p:cNvPr name="Freeform 34" id="34"/>
          <p:cNvSpPr/>
          <p:nvPr/>
        </p:nvSpPr>
        <p:spPr>
          <a:xfrm flipH="false" flipV="false" rot="668910">
            <a:off x="12235608" y="5376446"/>
            <a:ext cx="1562279" cy="812385"/>
          </a:xfrm>
          <a:custGeom>
            <a:avLst/>
            <a:gdLst/>
            <a:ahLst/>
            <a:cxnLst/>
            <a:rect r="r" b="b" t="t" l="l"/>
            <a:pathLst>
              <a:path h="812385" w="1562279">
                <a:moveTo>
                  <a:pt x="0" y="0"/>
                </a:moveTo>
                <a:lnTo>
                  <a:pt x="1562280" y="0"/>
                </a:lnTo>
                <a:lnTo>
                  <a:pt x="1562280" y="812385"/>
                </a:lnTo>
                <a:lnTo>
                  <a:pt x="0" y="81238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3737809">
            <a:off x="1169230" y="4010894"/>
            <a:ext cx="1645733" cy="855781"/>
          </a:xfrm>
          <a:custGeom>
            <a:avLst/>
            <a:gdLst/>
            <a:ahLst/>
            <a:cxnLst/>
            <a:rect r="r" b="b" t="t" l="l"/>
            <a:pathLst>
              <a:path h="855781" w="1645733">
                <a:moveTo>
                  <a:pt x="0" y="0"/>
                </a:moveTo>
                <a:lnTo>
                  <a:pt x="1645733" y="0"/>
                </a:lnTo>
                <a:lnTo>
                  <a:pt x="1645733" y="855781"/>
                </a:lnTo>
                <a:lnTo>
                  <a:pt x="0" y="85578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-10557331">
            <a:off x="5856210" y="7795410"/>
            <a:ext cx="1844197" cy="958982"/>
          </a:xfrm>
          <a:custGeom>
            <a:avLst/>
            <a:gdLst/>
            <a:ahLst/>
            <a:cxnLst/>
            <a:rect r="r" b="b" t="t" l="l"/>
            <a:pathLst>
              <a:path h="958982" w="1844197">
                <a:moveTo>
                  <a:pt x="0" y="0"/>
                </a:moveTo>
                <a:lnTo>
                  <a:pt x="1844197" y="0"/>
                </a:lnTo>
                <a:lnTo>
                  <a:pt x="1844197" y="958983"/>
                </a:lnTo>
                <a:lnTo>
                  <a:pt x="0" y="95898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1754521">
            <a:off x="10612035" y="999425"/>
            <a:ext cx="1961778" cy="1020125"/>
          </a:xfrm>
          <a:custGeom>
            <a:avLst/>
            <a:gdLst/>
            <a:ahLst/>
            <a:cxnLst/>
            <a:rect r="r" b="b" t="t" l="l"/>
            <a:pathLst>
              <a:path h="1020125" w="1961778">
                <a:moveTo>
                  <a:pt x="0" y="0"/>
                </a:moveTo>
                <a:lnTo>
                  <a:pt x="1961778" y="0"/>
                </a:lnTo>
                <a:lnTo>
                  <a:pt x="1961778" y="1020124"/>
                </a:lnTo>
                <a:lnTo>
                  <a:pt x="0" y="102012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424841">
            <a:off x="11277742" y="7999481"/>
            <a:ext cx="1503426" cy="781781"/>
          </a:xfrm>
          <a:custGeom>
            <a:avLst/>
            <a:gdLst/>
            <a:ahLst/>
            <a:cxnLst/>
            <a:rect r="r" b="b" t="t" l="l"/>
            <a:pathLst>
              <a:path h="781781" w="1503426">
                <a:moveTo>
                  <a:pt x="0" y="0"/>
                </a:moveTo>
                <a:lnTo>
                  <a:pt x="1503426" y="0"/>
                </a:lnTo>
                <a:lnTo>
                  <a:pt x="1503426" y="781781"/>
                </a:lnTo>
                <a:lnTo>
                  <a:pt x="0" y="78178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9" id="39"/>
          <p:cNvSpPr/>
          <p:nvPr/>
        </p:nvSpPr>
        <p:spPr>
          <a:xfrm flipV="true">
            <a:off x="11262329" y="1356101"/>
            <a:ext cx="0" cy="346269"/>
          </a:xfrm>
          <a:prstGeom prst="line">
            <a:avLst/>
          </a:prstGeom>
          <a:ln cap="flat" w="38100">
            <a:solidFill>
              <a:srgbClr val="195BCC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0" id="40"/>
          <p:cNvSpPr/>
          <p:nvPr/>
        </p:nvSpPr>
        <p:spPr>
          <a:xfrm flipV="true">
            <a:off x="12806380" y="5690428"/>
            <a:ext cx="0" cy="346269"/>
          </a:xfrm>
          <a:prstGeom prst="line">
            <a:avLst/>
          </a:prstGeom>
          <a:ln cap="flat" w="38100">
            <a:solidFill>
              <a:srgbClr val="195BCC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1" id="41"/>
          <p:cNvSpPr/>
          <p:nvPr/>
        </p:nvSpPr>
        <p:spPr>
          <a:xfrm>
            <a:off x="6923495" y="8088933"/>
            <a:ext cx="0" cy="346269"/>
          </a:xfrm>
          <a:prstGeom prst="line">
            <a:avLst/>
          </a:prstGeom>
          <a:ln cap="flat" w="38100">
            <a:solidFill>
              <a:srgbClr val="195BCC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2" id="42"/>
          <p:cNvSpPr/>
          <p:nvPr/>
        </p:nvSpPr>
        <p:spPr>
          <a:xfrm>
            <a:off x="11850358" y="8266280"/>
            <a:ext cx="0" cy="346269"/>
          </a:xfrm>
          <a:prstGeom prst="line">
            <a:avLst/>
          </a:prstGeom>
          <a:ln cap="flat" w="38100">
            <a:solidFill>
              <a:srgbClr val="195BCC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3" id="43"/>
          <p:cNvSpPr/>
          <p:nvPr/>
        </p:nvSpPr>
        <p:spPr>
          <a:xfrm>
            <a:off x="1781260" y="4092515"/>
            <a:ext cx="0" cy="346269"/>
          </a:xfrm>
          <a:prstGeom prst="line">
            <a:avLst/>
          </a:prstGeom>
          <a:ln cap="flat" w="38100">
            <a:solidFill>
              <a:srgbClr val="195BCC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44" id="44"/>
          <p:cNvSpPr txBox="true"/>
          <p:nvPr/>
        </p:nvSpPr>
        <p:spPr>
          <a:xfrm rot="0">
            <a:off x="7465298" y="570081"/>
            <a:ext cx="2452807" cy="676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3"/>
              </a:lnSpc>
              <a:spcBef>
                <a:spcPct val="0"/>
              </a:spcBef>
            </a:pPr>
            <a:r>
              <a:rPr lang="en-US" b="true" sz="375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Flowchart</a:t>
            </a:r>
          </a:p>
        </p:txBody>
      </p:sp>
      <p:sp>
        <p:nvSpPr>
          <p:cNvPr name="Freeform 45" id="45"/>
          <p:cNvSpPr/>
          <p:nvPr/>
        </p:nvSpPr>
        <p:spPr>
          <a:xfrm flipH="false" flipV="false" rot="0">
            <a:off x="11386154" y="-95694"/>
            <a:ext cx="10104920" cy="10377325"/>
          </a:xfrm>
          <a:custGeom>
            <a:avLst/>
            <a:gdLst/>
            <a:ahLst/>
            <a:cxnLst/>
            <a:rect r="r" b="b" t="t" l="l"/>
            <a:pathLst>
              <a:path h="10377325" w="10104920">
                <a:moveTo>
                  <a:pt x="0" y="0"/>
                </a:moveTo>
                <a:lnTo>
                  <a:pt x="10104920" y="0"/>
                </a:lnTo>
                <a:lnTo>
                  <a:pt x="10104920" y="10377325"/>
                </a:lnTo>
                <a:lnTo>
                  <a:pt x="0" y="1037732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alphaModFix amt="23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6214256" y="9019603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50720" y="225270"/>
            <a:ext cx="7531179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ODE Model of Apoptosis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6211" y="2197532"/>
            <a:ext cx="8828859" cy="6287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55"/>
              </a:lnSpc>
            </a:pPr>
            <a:r>
              <a:rPr lang="en-US" b="true" sz="3825" spc="1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What is it?</a:t>
            </a:r>
          </a:p>
          <a:p>
            <a:pPr algn="l">
              <a:lnSpc>
                <a:spcPts val="5959"/>
              </a:lnSpc>
            </a:pPr>
            <a:r>
              <a:rPr lang="en-US" b="true" sz="2696" spc="13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  <a:r>
              <a:rPr lang="en-US" sz="2696" spc="1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We use a system of Ordinary Differential Equations (ODEs) to describe how key molecules change over time during apoptosis.</a:t>
            </a:r>
          </a:p>
          <a:p>
            <a:pPr algn="l">
              <a:lnSpc>
                <a:spcPts val="5959"/>
              </a:lnSpc>
            </a:pPr>
            <a:r>
              <a:rPr lang="en-US" sz="2696" spc="1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Each equation shows:</a:t>
            </a:r>
          </a:p>
          <a:p>
            <a:pPr algn="l" marL="582235" indent="-291118" lvl="1">
              <a:lnSpc>
                <a:spcPts val="5959"/>
              </a:lnSpc>
              <a:buFont typeface="Arial"/>
              <a:buChar char="•"/>
            </a:pPr>
            <a:r>
              <a:rPr lang="en-US" sz="2696" spc="1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How the concentration of each variable (y) increases or decreases</a:t>
            </a:r>
          </a:p>
          <a:p>
            <a:pPr algn="l" marL="582235" indent="-291118" lvl="1">
              <a:lnSpc>
                <a:spcPts val="5959"/>
              </a:lnSpc>
              <a:buFont typeface="Arial"/>
              <a:buChar char="•"/>
            </a:pPr>
            <a:r>
              <a:rPr lang="en-US" sz="2696" spc="1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Based on biological interactions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00584" y="2035036"/>
            <a:ext cx="7285246" cy="6216928"/>
            <a:chOff x="0" y="0"/>
            <a:chExt cx="9713662" cy="8289238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9713662" cy="8289238"/>
              <a:chOff x="0" y="0"/>
              <a:chExt cx="1630665" cy="139154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630665" cy="1391542"/>
              </a:xfrm>
              <a:custGeom>
                <a:avLst/>
                <a:gdLst/>
                <a:ahLst/>
                <a:cxnLst/>
                <a:rect r="r" b="b" t="t" l="l"/>
                <a:pathLst>
                  <a:path h="1391542" w="1630665">
                    <a:moveTo>
                      <a:pt x="0" y="0"/>
                    </a:moveTo>
                    <a:lnTo>
                      <a:pt x="1630665" y="0"/>
                    </a:lnTo>
                    <a:lnTo>
                      <a:pt x="1630665" y="1391542"/>
                    </a:lnTo>
                    <a:lnTo>
                      <a:pt x="0" y="139154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630665" cy="1429642"/>
              </a:xfrm>
              <a:prstGeom prst="rect">
                <a:avLst/>
              </a:prstGeom>
            </p:spPr>
            <p:txBody>
              <a:bodyPr anchor="ctr" rtlCol="false" tIns="45775" lIns="45775" bIns="45775" rIns="45775"/>
              <a:lstStyle/>
              <a:p>
                <a:pPr algn="ctr">
                  <a:lnSpc>
                    <a:spcPts val="309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168825" y="71103"/>
              <a:ext cx="9345841" cy="80651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81"/>
                </a:lnSpc>
              </a:pPr>
              <a:r>
                <a:rPr lang="en-US" sz="1352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# Define</a:t>
              </a:r>
              <a:r>
                <a:rPr lang="en-US" sz="1352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parameters</a:t>
              </a:r>
            </a:p>
            <a:p>
              <a:pPr algn="l">
                <a:lnSpc>
                  <a:spcPts val="2881"/>
                </a:lnSpc>
              </a:pPr>
              <a:r>
                <a:rPr lang="en-US" sz="1352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params</a:t>
              </a:r>
              <a:r>
                <a:rPr lang="en-US" sz="1352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= {</a:t>
              </a:r>
            </a:p>
            <a:p>
              <a:pPr algn="l">
                <a:lnSpc>
                  <a:spcPts val="2881"/>
                </a:lnSpc>
              </a:pPr>
              <a:r>
                <a:rPr lang="en-US" sz="1352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'ahif': 1.52, 'ao2': 1.8, 'ap53': 0.05, 'a3': 0.9, 'a4': 0.2,</a:t>
              </a:r>
            </a:p>
            <a:p>
              <a:pPr algn="l">
                <a:lnSpc>
                  <a:spcPts val="2881"/>
                </a:lnSpc>
              </a:pPr>
              <a:r>
                <a:rPr lang="en-US" sz="1352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'a5': 0.001, 'a7': 0.7, 'a8': 0.06, 'a9': 0.1, 'a10': 0.7,</a:t>
              </a:r>
            </a:p>
            <a:p>
              <a:pPr algn="l">
                <a:lnSpc>
                  <a:spcPts val="2881"/>
                </a:lnSpc>
              </a:pPr>
              <a:r>
                <a:rPr lang="en-US" sz="1352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'a11': 0.2, 'a12': 0.1, 'a13': 0.1, 'a14': 0.05 }</a:t>
              </a:r>
            </a:p>
            <a:p>
              <a:pPr algn="l">
                <a:lnSpc>
                  <a:spcPts val="2881"/>
                </a:lnSpc>
              </a:pPr>
            </a:p>
            <a:p>
              <a:pPr algn="l">
                <a:lnSpc>
                  <a:spcPts val="2881"/>
                </a:lnSpc>
              </a:pPr>
              <a:r>
                <a:rPr lang="en-US" sz="1352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#</a:t>
              </a:r>
              <a:r>
                <a:rPr lang="en-US" sz="1352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System of ODEs</a:t>
              </a:r>
            </a:p>
            <a:p>
              <a:pPr algn="l">
                <a:lnSpc>
                  <a:spcPts val="2881"/>
                </a:lnSpc>
              </a:pPr>
              <a:r>
                <a:rPr lang="en-US" sz="1352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def apoptosis_ode_system(t, y, p):</a:t>
              </a:r>
            </a:p>
            <a:p>
              <a:pPr algn="l">
                <a:lnSpc>
                  <a:spcPts val="2881"/>
                </a:lnSpc>
              </a:pPr>
              <a:r>
                <a:rPr lang="en-US" sz="1352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"""Defines the system of ODEs for apoptosis."""</a:t>
              </a:r>
            </a:p>
            <a:p>
              <a:pPr algn="l">
                <a:lnSpc>
                  <a:spcPts val="2881"/>
                </a:lnSpc>
              </a:pPr>
              <a:r>
                <a:rPr lang="en-US" sz="1352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yhif, yo2, yp300, yp53, ycasp, ykp = y</a:t>
              </a:r>
            </a:p>
            <a:p>
              <a:pPr algn="l">
                <a:lnSpc>
                  <a:spcPts val="2881"/>
                </a:lnSpc>
              </a:pPr>
              <a:r>
                <a:rPr lang="en-US" sz="1352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dyhif_dt = p['ahif'] - p['a3']*yo2*yhif - p['a4']*yhif*yp300 - p['a7']*yp53*yhif</a:t>
              </a:r>
            </a:p>
            <a:p>
              <a:pPr algn="l">
                <a:lnSpc>
                  <a:spcPts val="2881"/>
                </a:lnSpc>
              </a:pPr>
              <a:r>
                <a:rPr lang="en-US" sz="1352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dyo2_dt = p['ao2'] - p['a3']*yo2*yhif + p['a4']*yhif*yp300 - p['a11']*yo2</a:t>
              </a:r>
            </a:p>
            <a:p>
              <a:pPr algn="l">
                <a:lnSpc>
                  <a:spcPts val="2881"/>
                </a:lnSpc>
              </a:pPr>
              <a:r>
                <a:rPr lang="en-US" sz="1352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dyp300_dt = p['a8'] - p['a4']*yhif*yp300 - p['a5']*yp300*yp53</a:t>
              </a:r>
            </a:p>
            <a:p>
              <a:pPr algn="l">
                <a:lnSpc>
                  <a:spcPts val="2881"/>
                </a:lnSpc>
              </a:pPr>
              <a:r>
                <a:rPr lang="en-US" sz="1352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dyp53_dt = p['ap53'] - p['a5']*yp300*yp53 - p['a9']*yp53</a:t>
              </a:r>
            </a:p>
            <a:p>
              <a:pPr algn="l">
                <a:lnSpc>
                  <a:spcPts val="2881"/>
                </a:lnSpc>
              </a:pPr>
              <a:r>
                <a:rPr lang="en-US" sz="1352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dycasp_dt = p['a12'] + p['a9']*yp53 - p['a13']*ycasp</a:t>
              </a:r>
            </a:p>
            <a:p>
              <a:pPr algn="l">
                <a:lnSpc>
                  <a:spcPts val="2881"/>
                </a:lnSpc>
              </a:pPr>
              <a:r>
                <a:rPr lang="en-US" sz="1352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dykp_dt = -p['a10']*ycasp*ykp + p['a11']*yo2 - p['a14']*ykp</a:t>
              </a:r>
            </a:p>
            <a:p>
              <a:pPr algn="l">
                <a:lnSpc>
                  <a:spcPts val="2881"/>
                </a:lnSpc>
              </a:pPr>
              <a:r>
                <a:rPr lang="en-US" sz="1352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return np.array([dyhif_dt, dyo2_dt, dyp300_dt, dyp53_dt, dycasp_dt, dykp_dt])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2206840" y="-554292"/>
            <a:ext cx="10104920" cy="10377325"/>
          </a:xfrm>
          <a:custGeom>
            <a:avLst/>
            <a:gdLst/>
            <a:ahLst/>
            <a:cxnLst/>
            <a:rect r="r" b="b" t="t" l="l"/>
            <a:pathLst>
              <a:path h="10377325" w="10104920">
                <a:moveTo>
                  <a:pt x="0" y="0"/>
                </a:moveTo>
                <a:lnTo>
                  <a:pt x="10104920" y="0"/>
                </a:lnTo>
                <a:lnTo>
                  <a:pt x="10104920" y="10377325"/>
                </a:lnTo>
                <a:lnTo>
                  <a:pt x="0" y="103773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3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30749" y="740998"/>
            <a:ext cx="8559479" cy="1295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45"/>
              </a:lnSpc>
            </a:pPr>
            <a:r>
              <a:rPr lang="en-US" b="true" sz="7603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PROJECT GOALS</a:t>
            </a:r>
          </a:p>
        </p:txBody>
      </p:sp>
      <p:sp>
        <p:nvSpPr>
          <p:cNvPr name="AutoShape 3" id="3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6214256" y="9019603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05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-1308148" y="-1306174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74333">
            <a:off x="-877427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112037" y="3000863"/>
            <a:ext cx="16071268" cy="5176554"/>
            <a:chOff x="0" y="0"/>
            <a:chExt cx="21428357" cy="6902072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792224" y="0"/>
              <a:ext cx="1781612" cy="1781612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1709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46602" lIns="46602" bIns="46602" rIns="46602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4403884" y="0"/>
              <a:ext cx="1781612" cy="1781612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B98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46602" lIns="46602" bIns="46602" rIns="46602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-10800000">
              <a:off x="0" y="1249049"/>
              <a:ext cx="3366060" cy="5653023"/>
              <a:chOff x="0" y="0"/>
              <a:chExt cx="635000" cy="1066431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35000" cy="1064001"/>
              </a:xfrm>
              <a:custGeom>
                <a:avLst/>
                <a:gdLst/>
                <a:ahLst/>
                <a:cxnLst/>
                <a:rect r="r" b="b" t="t" l="l"/>
                <a:pathLst>
                  <a:path h="1064001" w="635000">
                    <a:moveTo>
                      <a:pt x="635000" y="20285"/>
                    </a:moveTo>
                    <a:lnTo>
                      <a:pt x="635000" y="931846"/>
                    </a:lnTo>
                    <a:cubicBezTo>
                      <a:pt x="635000" y="944017"/>
                      <a:pt x="627366" y="954879"/>
                      <a:pt x="615915" y="959001"/>
                    </a:cubicBezTo>
                    <a:lnTo>
                      <a:pt x="336585" y="1059560"/>
                    </a:lnTo>
                    <a:cubicBezTo>
                      <a:pt x="324249" y="1064001"/>
                      <a:pt x="310751" y="1064001"/>
                      <a:pt x="298415" y="1059560"/>
                    </a:cubicBezTo>
                    <a:lnTo>
                      <a:pt x="19085" y="959001"/>
                    </a:lnTo>
                    <a:cubicBezTo>
                      <a:pt x="7634" y="954879"/>
                      <a:pt x="0" y="944017"/>
                      <a:pt x="0" y="931846"/>
                    </a:cubicBezTo>
                    <a:lnTo>
                      <a:pt x="0" y="20285"/>
                    </a:lnTo>
                    <a:cubicBezTo>
                      <a:pt x="0" y="9082"/>
                      <a:pt x="9082" y="0"/>
                      <a:pt x="20285" y="0"/>
                    </a:cubicBezTo>
                    <a:lnTo>
                      <a:pt x="614715" y="0"/>
                    </a:lnTo>
                    <a:cubicBezTo>
                      <a:pt x="625918" y="0"/>
                      <a:pt x="635000" y="9082"/>
                      <a:pt x="635000" y="20285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 cap="sq">
                <a:solidFill>
                  <a:srgbClr val="717092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57150"/>
                <a:ext cx="635000" cy="1009281"/>
              </a:xfrm>
              <a:prstGeom prst="rect">
                <a:avLst/>
              </a:prstGeom>
            </p:spPr>
            <p:txBody>
              <a:bodyPr anchor="ctr" rtlCol="false" tIns="46602" lIns="46602" bIns="46602" rIns="46602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-10800000">
              <a:off x="3611660" y="1249049"/>
              <a:ext cx="3366060" cy="5653023"/>
              <a:chOff x="0" y="0"/>
              <a:chExt cx="635000" cy="1066431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635000" cy="1064001"/>
              </a:xfrm>
              <a:custGeom>
                <a:avLst/>
                <a:gdLst/>
                <a:ahLst/>
                <a:cxnLst/>
                <a:rect r="r" b="b" t="t" l="l"/>
                <a:pathLst>
                  <a:path h="1064001" w="635000">
                    <a:moveTo>
                      <a:pt x="635000" y="20285"/>
                    </a:moveTo>
                    <a:lnTo>
                      <a:pt x="635000" y="931846"/>
                    </a:lnTo>
                    <a:cubicBezTo>
                      <a:pt x="635000" y="944017"/>
                      <a:pt x="627366" y="954879"/>
                      <a:pt x="615915" y="959001"/>
                    </a:cubicBezTo>
                    <a:lnTo>
                      <a:pt x="336585" y="1059560"/>
                    </a:lnTo>
                    <a:cubicBezTo>
                      <a:pt x="324249" y="1064001"/>
                      <a:pt x="310751" y="1064001"/>
                      <a:pt x="298415" y="1059560"/>
                    </a:cubicBezTo>
                    <a:lnTo>
                      <a:pt x="19085" y="959001"/>
                    </a:lnTo>
                    <a:cubicBezTo>
                      <a:pt x="7634" y="954879"/>
                      <a:pt x="0" y="944017"/>
                      <a:pt x="0" y="931846"/>
                    </a:cubicBezTo>
                    <a:lnTo>
                      <a:pt x="0" y="20285"/>
                    </a:lnTo>
                    <a:cubicBezTo>
                      <a:pt x="0" y="9082"/>
                      <a:pt x="9082" y="0"/>
                      <a:pt x="20285" y="0"/>
                    </a:cubicBezTo>
                    <a:lnTo>
                      <a:pt x="614715" y="0"/>
                    </a:lnTo>
                    <a:cubicBezTo>
                      <a:pt x="625918" y="0"/>
                      <a:pt x="635000" y="9082"/>
                      <a:pt x="635000" y="20285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 cap="sq">
                <a:solidFill>
                  <a:srgbClr val="D9B98B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57150"/>
                <a:ext cx="635000" cy="1009281"/>
              </a:xfrm>
              <a:prstGeom prst="rect">
                <a:avLst/>
              </a:prstGeom>
            </p:spPr>
            <p:txBody>
              <a:bodyPr anchor="ctr" rtlCol="false" tIns="46602" lIns="46602" bIns="46602" rIns="46602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1010672" y="218447"/>
              <a:ext cx="1344717" cy="1344717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46602" lIns="46602" bIns="46602" rIns="46602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4622332" y="218447"/>
              <a:ext cx="1344717" cy="1344717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46602" lIns="46602" bIns="46602" rIns="46602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1144710" y="1598531"/>
              <a:ext cx="1076639" cy="479854"/>
              <a:chOff x="0" y="0"/>
              <a:chExt cx="1509399" cy="672734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509399" cy="672734"/>
              </a:xfrm>
              <a:custGeom>
                <a:avLst/>
                <a:gdLst/>
                <a:ahLst/>
                <a:cxnLst/>
                <a:rect r="r" b="b" t="t" l="l"/>
                <a:pathLst>
                  <a:path h="672734" w="1509399">
                    <a:moveTo>
                      <a:pt x="754700" y="672734"/>
                    </a:moveTo>
                    <a:lnTo>
                      <a:pt x="1509399" y="0"/>
                    </a:lnTo>
                    <a:lnTo>
                      <a:pt x="0" y="0"/>
                    </a:lnTo>
                    <a:lnTo>
                      <a:pt x="754700" y="672734"/>
                    </a:lnTo>
                    <a:close/>
                  </a:path>
                </a:pathLst>
              </a:custGeom>
              <a:solidFill>
                <a:srgbClr val="717092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235844" y="-9098"/>
                <a:ext cx="1037712" cy="369491"/>
              </a:xfrm>
              <a:prstGeom prst="rect">
                <a:avLst/>
              </a:prstGeom>
            </p:spPr>
            <p:txBody>
              <a:bodyPr anchor="ctr" rtlCol="false" tIns="46602" lIns="46602" bIns="46602" rIns="46602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4756370" y="1598531"/>
              <a:ext cx="1076639" cy="479854"/>
              <a:chOff x="0" y="0"/>
              <a:chExt cx="1509399" cy="672734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509399" cy="672734"/>
              </a:xfrm>
              <a:custGeom>
                <a:avLst/>
                <a:gdLst/>
                <a:ahLst/>
                <a:cxnLst/>
                <a:rect r="r" b="b" t="t" l="l"/>
                <a:pathLst>
                  <a:path h="672734" w="1509399">
                    <a:moveTo>
                      <a:pt x="754700" y="672734"/>
                    </a:moveTo>
                    <a:lnTo>
                      <a:pt x="1509399" y="0"/>
                    </a:lnTo>
                    <a:lnTo>
                      <a:pt x="0" y="0"/>
                    </a:lnTo>
                    <a:lnTo>
                      <a:pt x="754700" y="672734"/>
                    </a:lnTo>
                    <a:close/>
                  </a:path>
                </a:pathLst>
              </a:custGeom>
              <a:solidFill>
                <a:srgbClr val="D9B98B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235844" y="-9098"/>
                <a:ext cx="1037712" cy="369491"/>
              </a:xfrm>
              <a:prstGeom prst="rect">
                <a:avLst/>
              </a:prstGeom>
            </p:spPr>
            <p:txBody>
              <a:bodyPr anchor="ctr" rtlCol="false" tIns="46602" lIns="46602" bIns="46602" rIns="46602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82618" y="6184608"/>
              <a:ext cx="3193024" cy="566866"/>
              <a:chOff x="0" y="0"/>
              <a:chExt cx="757405" cy="134464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757405" cy="134464"/>
              </a:xfrm>
              <a:custGeom>
                <a:avLst/>
                <a:gdLst/>
                <a:ahLst/>
                <a:cxnLst/>
                <a:rect r="r" b="b" t="t" l="l"/>
                <a:pathLst>
                  <a:path h="134464" w="757405">
                    <a:moveTo>
                      <a:pt x="0" y="0"/>
                    </a:moveTo>
                    <a:lnTo>
                      <a:pt x="757405" y="0"/>
                    </a:lnTo>
                    <a:lnTo>
                      <a:pt x="757405" y="134464"/>
                    </a:lnTo>
                    <a:lnTo>
                      <a:pt x="0" y="134464"/>
                    </a:lnTo>
                    <a:close/>
                  </a:path>
                </a:pathLst>
              </a:custGeom>
              <a:solidFill>
                <a:srgbClr val="717092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57150"/>
                <a:ext cx="757405" cy="191614"/>
              </a:xfrm>
              <a:prstGeom prst="rect">
                <a:avLst/>
              </a:prstGeom>
            </p:spPr>
            <p:txBody>
              <a:bodyPr anchor="ctr" rtlCol="false" tIns="46602" lIns="46602" bIns="46602" rIns="46602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3695277" y="6184608"/>
              <a:ext cx="3193024" cy="566866"/>
              <a:chOff x="0" y="0"/>
              <a:chExt cx="757405" cy="134464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757405" cy="134464"/>
              </a:xfrm>
              <a:custGeom>
                <a:avLst/>
                <a:gdLst/>
                <a:ahLst/>
                <a:cxnLst/>
                <a:rect r="r" b="b" t="t" l="l"/>
                <a:pathLst>
                  <a:path h="134464" w="757405">
                    <a:moveTo>
                      <a:pt x="0" y="0"/>
                    </a:moveTo>
                    <a:lnTo>
                      <a:pt x="757405" y="0"/>
                    </a:lnTo>
                    <a:lnTo>
                      <a:pt x="757405" y="134464"/>
                    </a:lnTo>
                    <a:lnTo>
                      <a:pt x="0" y="134464"/>
                    </a:lnTo>
                    <a:close/>
                  </a:path>
                </a:pathLst>
              </a:custGeom>
              <a:solidFill>
                <a:srgbClr val="D9B98B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57150"/>
                <a:ext cx="757405" cy="191614"/>
              </a:xfrm>
              <a:prstGeom prst="rect">
                <a:avLst/>
              </a:prstGeom>
            </p:spPr>
            <p:txBody>
              <a:bodyPr anchor="ctr" rtlCol="false" tIns="46602" lIns="46602" bIns="46602" rIns="46602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8016544" y="0"/>
              <a:ext cx="1781612" cy="1781612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B4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46602" lIns="46602" bIns="46602" rIns="46602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-10800000">
              <a:off x="7224319" y="1249049"/>
              <a:ext cx="3366060" cy="5653023"/>
              <a:chOff x="0" y="0"/>
              <a:chExt cx="635000" cy="1066431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635000" cy="1064001"/>
              </a:xfrm>
              <a:custGeom>
                <a:avLst/>
                <a:gdLst/>
                <a:ahLst/>
                <a:cxnLst/>
                <a:rect r="r" b="b" t="t" l="l"/>
                <a:pathLst>
                  <a:path h="1064001" w="635000">
                    <a:moveTo>
                      <a:pt x="635000" y="20285"/>
                    </a:moveTo>
                    <a:lnTo>
                      <a:pt x="635000" y="931846"/>
                    </a:lnTo>
                    <a:cubicBezTo>
                      <a:pt x="635000" y="944017"/>
                      <a:pt x="627366" y="954879"/>
                      <a:pt x="615915" y="959001"/>
                    </a:cubicBezTo>
                    <a:lnTo>
                      <a:pt x="336585" y="1059560"/>
                    </a:lnTo>
                    <a:cubicBezTo>
                      <a:pt x="324249" y="1064001"/>
                      <a:pt x="310751" y="1064001"/>
                      <a:pt x="298415" y="1059560"/>
                    </a:cubicBezTo>
                    <a:lnTo>
                      <a:pt x="19085" y="959001"/>
                    </a:lnTo>
                    <a:cubicBezTo>
                      <a:pt x="7634" y="954879"/>
                      <a:pt x="0" y="944017"/>
                      <a:pt x="0" y="931846"/>
                    </a:cubicBezTo>
                    <a:lnTo>
                      <a:pt x="0" y="20285"/>
                    </a:lnTo>
                    <a:cubicBezTo>
                      <a:pt x="0" y="9082"/>
                      <a:pt x="9082" y="0"/>
                      <a:pt x="20285" y="0"/>
                    </a:cubicBezTo>
                    <a:lnTo>
                      <a:pt x="614715" y="0"/>
                    </a:lnTo>
                    <a:cubicBezTo>
                      <a:pt x="625918" y="0"/>
                      <a:pt x="635000" y="9082"/>
                      <a:pt x="635000" y="20285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 cap="sq">
                <a:solidFill>
                  <a:srgbClr val="A1B4A2"/>
                </a:solidFill>
                <a:prstDash val="solid"/>
                <a:miter/>
              </a:ln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57150"/>
                <a:ext cx="635000" cy="1009281"/>
              </a:xfrm>
              <a:prstGeom prst="rect">
                <a:avLst/>
              </a:prstGeom>
            </p:spPr>
            <p:txBody>
              <a:bodyPr anchor="ctr" rtlCol="false" tIns="46602" lIns="46602" bIns="46602" rIns="46602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8234991" y="218447"/>
              <a:ext cx="1344717" cy="1344717"/>
              <a:chOff x="0" y="0"/>
              <a:chExt cx="812800" cy="8128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46602" lIns="46602" bIns="46602" rIns="46602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8369030" y="1598531"/>
              <a:ext cx="1076639" cy="479854"/>
              <a:chOff x="0" y="0"/>
              <a:chExt cx="1509399" cy="672734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509399" cy="672734"/>
              </a:xfrm>
              <a:custGeom>
                <a:avLst/>
                <a:gdLst/>
                <a:ahLst/>
                <a:cxnLst/>
                <a:rect r="r" b="b" t="t" l="l"/>
                <a:pathLst>
                  <a:path h="672734" w="1509399">
                    <a:moveTo>
                      <a:pt x="754700" y="672734"/>
                    </a:moveTo>
                    <a:lnTo>
                      <a:pt x="1509399" y="0"/>
                    </a:lnTo>
                    <a:lnTo>
                      <a:pt x="0" y="0"/>
                    </a:lnTo>
                    <a:lnTo>
                      <a:pt x="754700" y="672734"/>
                    </a:lnTo>
                    <a:close/>
                  </a:path>
                </a:pathLst>
              </a:custGeom>
              <a:solidFill>
                <a:srgbClr val="A1B4A2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235844" y="-9098"/>
                <a:ext cx="1037712" cy="369491"/>
              </a:xfrm>
              <a:prstGeom prst="rect">
                <a:avLst/>
              </a:prstGeom>
            </p:spPr>
            <p:txBody>
              <a:bodyPr anchor="ctr" rtlCol="false" tIns="46602" lIns="46602" bIns="46602" rIns="46602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0">
              <a:off x="7307936" y="6184608"/>
              <a:ext cx="3193024" cy="566866"/>
              <a:chOff x="0" y="0"/>
              <a:chExt cx="757405" cy="134464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757405" cy="134464"/>
              </a:xfrm>
              <a:custGeom>
                <a:avLst/>
                <a:gdLst/>
                <a:ahLst/>
                <a:cxnLst/>
                <a:rect r="r" b="b" t="t" l="l"/>
                <a:pathLst>
                  <a:path h="134464" w="757405">
                    <a:moveTo>
                      <a:pt x="0" y="0"/>
                    </a:moveTo>
                    <a:lnTo>
                      <a:pt x="757405" y="0"/>
                    </a:lnTo>
                    <a:lnTo>
                      <a:pt x="757405" y="134464"/>
                    </a:lnTo>
                    <a:lnTo>
                      <a:pt x="0" y="134464"/>
                    </a:lnTo>
                    <a:close/>
                  </a:path>
                </a:pathLst>
              </a:custGeom>
              <a:solidFill>
                <a:srgbClr val="A1B4A2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-57150"/>
                <a:ext cx="757405" cy="191614"/>
              </a:xfrm>
              <a:prstGeom prst="rect">
                <a:avLst/>
              </a:prstGeom>
            </p:spPr>
            <p:txBody>
              <a:bodyPr anchor="ctr" rtlCol="false" tIns="46602" lIns="46602" bIns="46602" rIns="46602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53" id="53"/>
            <p:cNvGrpSpPr/>
            <p:nvPr/>
          </p:nvGrpSpPr>
          <p:grpSpPr>
            <a:xfrm rot="0">
              <a:off x="11629203" y="0"/>
              <a:ext cx="1781612" cy="1781612"/>
              <a:chOff x="0" y="0"/>
              <a:chExt cx="812800" cy="812800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A2A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46602" lIns="46602" bIns="46602" rIns="46602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-10800000">
              <a:off x="10836979" y="1249049"/>
              <a:ext cx="3366060" cy="5653023"/>
              <a:chOff x="0" y="0"/>
              <a:chExt cx="635000" cy="1066431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635000" cy="1064001"/>
              </a:xfrm>
              <a:custGeom>
                <a:avLst/>
                <a:gdLst/>
                <a:ahLst/>
                <a:cxnLst/>
                <a:rect r="r" b="b" t="t" l="l"/>
                <a:pathLst>
                  <a:path h="1064001" w="635000">
                    <a:moveTo>
                      <a:pt x="635000" y="20285"/>
                    </a:moveTo>
                    <a:lnTo>
                      <a:pt x="635000" y="931846"/>
                    </a:lnTo>
                    <a:cubicBezTo>
                      <a:pt x="635000" y="944017"/>
                      <a:pt x="627366" y="954879"/>
                      <a:pt x="615915" y="959001"/>
                    </a:cubicBezTo>
                    <a:lnTo>
                      <a:pt x="336585" y="1059560"/>
                    </a:lnTo>
                    <a:cubicBezTo>
                      <a:pt x="324249" y="1064001"/>
                      <a:pt x="310751" y="1064001"/>
                      <a:pt x="298415" y="1059560"/>
                    </a:cubicBezTo>
                    <a:lnTo>
                      <a:pt x="19085" y="959001"/>
                    </a:lnTo>
                    <a:cubicBezTo>
                      <a:pt x="7634" y="954879"/>
                      <a:pt x="0" y="944017"/>
                      <a:pt x="0" y="931846"/>
                    </a:cubicBezTo>
                    <a:lnTo>
                      <a:pt x="0" y="20285"/>
                    </a:lnTo>
                    <a:cubicBezTo>
                      <a:pt x="0" y="9082"/>
                      <a:pt x="9082" y="0"/>
                      <a:pt x="20285" y="0"/>
                    </a:cubicBezTo>
                    <a:lnTo>
                      <a:pt x="614715" y="0"/>
                    </a:lnTo>
                    <a:cubicBezTo>
                      <a:pt x="625918" y="0"/>
                      <a:pt x="635000" y="9082"/>
                      <a:pt x="635000" y="20285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 cap="sq">
                <a:solidFill>
                  <a:srgbClr val="7DA2A9"/>
                </a:solidFill>
                <a:prstDash val="solid"/>
                <a:miter/>
              </a:ln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57150"/>
                <a:ext cx="635000" cy="1009281"/>
              </a:xfrm>
              <a:prstGeom prst="rect">
                <a:avLst/>
              </a:prstGeom>
            </p:spPr>
            <p:txBody>
              <a:bodyPr anchor="ctr" rtlCol="false" tIns="46602" lIns="46602" bIns="46602" rIns="46602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0">
              <a:off x="11847650" y="218447"/>
              <a:ext cx="1344717" cy="1344717"/>
              <a:chOff x="0" y="0"/>
              <a:chExt cx="812800" cy="81280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46602" lIns="46602" bIns="46602" rIns="46602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11981689" y="1598531"/>
              <a:ext cx="1076639" cy="479854"/>
              <a:chOff x="0" y="0"/>
              <a:chExt cx="1509399" cy="672734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1509399" cy="672734"/>
              </a:xfrm>
              <a:custGeom>
                <a:avLst/>
                <a:gdLst/>
                <a:ahLst/>
                <a:cxnLst/>
                <a:rect r="r" b="b" t="t" l="l"/>
                <a:pathLst>
                  <a:path h="672734" w="1509399">
                    <a:moveTo>
                      <a:pt x="754700" y="672734"/>
                    </a:moveTo>
                    <a:lnTo>
                      <a:pt x="1509399" y="0"/>
                    </a:lnTo>
                    <a:lnTo>
                      <a:pt x="0" y="0"/>
                    </a:lnTo>
                    <a:lnTo>
                      <a:pt x="754700" y="672734"/>
                    </a:lnTo>
                    <a:close/>
                  </a:path>
                </a:pathLst>
              </a:custGeom>
              <a:solidFill>
                <a:srgbClr val="7DA2A9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235844" y="-9098"/>
                <a:ext cx="1037712" cy="369491"/>
              </a:xfrm>
              <a:prstGeom prst="rect">
                <a:avLst/>
              </a:prstGeom>
            </p:spPr>
            <p:txBody>
              <a:bodyPr anchor="ctr" rtlCol="false" tIns="46602" lIns="46602" bIns="46602" rIns="46602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0">
              <a:off x="10923497" y="6184608"/>
              <a:ext cx="3193024" cy="566866"/>
              <a:chOff x="0" y="0"/>
              <a:chExt cx="757405" cy="134464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757405" cy="134464"/>
              </a:xfrm>
              <a:custGeom>
                <a:avLst/>
                <a:gdLst/>
                <a:ahLst/>
                <a:cxnLst/>
                <a:rect r="r" b="b" t="t" l="l"/>
                <a:pathLst>
                  <a:path h="134464" w="757405">
                    <a:moveTo>
                      <a:pt x="0" y="0"/>
                    </a:moveTo>
                    <a:lnTo>
                      <a:pt x="757405" y="0"/>
                    </a:lnTo>
                    <a:lnTo>
                      <a:pt x="757405" y="134464"/>
                    </a:lnTo>
                    <a:lnTo>
                      <a:pt x="0" y="134464"/>
                    </a:lnTo>
                    <a:close/>
                  </a:path>
                </a:pathLst>
              </a:custGeom>
              <a:solidFill>
                <a:srgbClr val="7DA2A9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0" y="-57150"/>
                <a:ext cx="757405" cy="191614"/>
              </a:xfrm>
              <a:prstGeom prst="rect">
                <a:avLst/>
              </a:prstGeom>
            </p:spPr>
            <p:txBody>
              <a:bodyPr anchor="ctr" rtlCol="false" tIns="46602" lIns="46602" bIns="46602" rIns="46602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15241862" y="0"/>
              <a:ext cx="1781612" cy="1781612"/>
              <a:chOff x="0" y="0"/>
              <a:chExt cx="812800" cy="812800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E8C95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46602" lIns="46602" bIns="46602" rIns="46602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18854521" y="0"/>
              <a:ext cx="1781612" cy="1781612"/>
              <a:chOff x="0" y="0"/>
              <a:chExt cx="812800" cy="81280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67B8A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46602" lIns="46602" bIns="46602" rIns="46602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4" id="74"/>
            <p:cNvGrpSpPr/>
            <p:nvPr/>
          </p:nvGrpSpPr>
          <p:grpSpPr>
            <a:xfrm rot="-10800000">
              <a:off x="14449638" y="1249049"/>
              <a:ext cx="3366060" cy="5653023"/>
              <a:chOff x="0" y="0"/>
              <a:chExt cx="635000" cy="1066431"/>
            </a:xfrm>
          </p:grpSpPr>
          <p:sp>
            <p:nvSpPr>
              <p:cNvPr name="Freeform 75" id="75"/>
              <p:cNvSpPr/>
              <p:nvPr/>
            </p:nvSpPr>
            <p:spPr>
              <a:xfrm flipH="false" flipV="false" rot="0">
                <a:off x="0" y="0"/>
                <a:ext cx="635000" cy="1064001"/>
              </a:xfrm>
              <a:custGeom>
                <a:avLst/>
                <a:gdLst/>
                <a:ahLst/>
                <a:cxnLst/>
                <a:rect r="r" b="b" t="t" l="l"/>
                <a:pathLst>
                  <a:path h="1064001" w="635000">
                    <a:moveTo>
                      <a:pt x="635000" y="20285"/>
                    </a:moveTo>
                    <a:lnTo>
                      <a:pt x="635000" y="931846"/>
                    </a:lnTo>
                    <a:cubicBezTo>
                      <a:pt x="635000" y="944017"/>
                      <a:pt x="627366" y="954879"/>
                      <a:pt x="615915" y="959001"/>
                    </a:cubicBezTo>
                    <a:lnTo>
                      <a:pt x="336585" y="1059560"/>
                    </a:lnTo>
                    <a:cubicBezTo>
                      <a:pt x="324249" y="1064001"/>
                      <a:pt x="310751" y="1064001"/>
                      <a:pt x="298415" y="1059560"/>
                    </a:cubicBezTo>
                    <a:lnTo>
                      <a:pt x="19085" y="959001"/>
                    </a:lnTo>
                    <a:cubicBezTo>
                      <a:pt x="7634" y="954879"/>
                      <a:pt x="0" y="944017"/>
                      <a:pt x="0" y="931846"/>
                    </a:cubicBezTo>
                    <a:lnTo>
                      <a:pt x="0" y="20285"/>
                    </a:lnTo>
                    <a:cubicBezTo>
                      <a:pt x="0" y="9082"/>
                      <a:pt x="9082" y="0"/>
                      <a:pt x="20285" y="0"/>
                    </a:cubicBezTo>
                    <a:lnTo>
                      <a:pt x="614715" y="0"/>
                    </a:lnTo>
                    <a:cubicBezTo>
                      <a:pt x="625918" y="0"/>
                      <a:pt x="635000" y="9082"/>
                      <a:pt x="635000" y="20285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 cap="sq">
                <a:solidFill>
                  <a:srgbClr val="9E8C95"/>
                </a:solidFill>
                <a:prstDash val="solid"/>
                <a:miter/>
              </a:ln>
            </p:spPr>
          </p:sp>
          <p:sp>
            <p:nvSpPr>
              <p:cNvPr name="TextBox 76" id="76"/>
              <p:cNvSpPr txBox="true"/>
              <p:nvPr/>
            </p:nvSpPr>
            <p:spPr>
              <a:xfrm>
                <a:off x="0" y="-57150"/>
                <a:ext cx="635000" cy="1009281"/>
              </a:xfrm>
              <a:prstGeom prst="rect">
                <a:avLst/>
              </a:prstGeom>
            </p:spPr>
            <p:txBody>
              <a:bodyPr anchor="ctr" rtlCol="false" tIns="46602" lIns="46602" bIns="46602" rIns="46602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7" id="77"/>
            <p:cNvGrpSpPr/>
            <p:nvPr/>
          </p:nvGrpSpPr>
          <p:grpSpPr>
            <a:xfrm rot="-10800000">
              <a:off x="18062297" y="1249049"/>
              <a:ext cx="3366060" cy="5653023"/>
              <a:chOff x="0" y="0"/>
              <a:chExt cx="635000" cy="1066431"/>
            </a:xfrm>
          </p:grpSpPr>
          <p:sp>
            <p:nvSpPr>
              <p:cNvPr name="Freeform 78" id="78"/>
              <p:cNvSpPr/>
              <p:nvPr/>
            </p:nvSpPr>
            <p:spPr>
              <a:xfrm flipH="false" flipV="false" rot="0">
                <a:off x="0" y="0"/>
                <a:ext cx="635000" cy="1064001"/>
              </a:xfrm>
              <a:custGeom>
                <a:avLst/>
                <a:gdLst/>
                <a:ahLst/>
                <a:cxnLst/>
                <a:rect r="r" b="b" t="t" l="l"/>
                <a:pathLst>
                  <a:path h="1064001" w="635000">
                    <a:moveTo>
                      <a:pt x="635000" y="20285"/>
                    </a:moveTo>
                    <a:lnTo>
                      <a:pt x="635000" y="931846"/>
                    </a:lnTo>
                    <a:cubicBezTo>
                      <a:pt x="635000" y="944017"/>
                      <a:pt x="627366" y="954879"/>
                      <a:pt x="615915" y="959001"/>
                    </a:cubicBezTo>
                    <a:lnTo>
                      <a:pt x="336585" y="1059560"/>
                    </a:lnTo>
                    <a:cubicBezTo>
                      <a:pt x="324249" y="1064001"/>
                      <a:pt x="310751" y="1064001"/>
                      <a:pt x="298415" y="1059560"/>
                    </a:cubicBezTo>
                    <a:lnTo>
                      <a:pt x="19085" y="959001"/>
                    </a:lnTo>
                    <a:cubicBezTo>
                      <a:pt x="7634" y="954879"/>
                      <a:pt x="0" y="944017"/>
                      <a:pt x="0" y="931846"/>
                    </a:cubicBezTo>
                    <a:lnTo>
                      <a:pt x="0" y="20285"/>
                    </a:lnTo>
                    <a:cubicBezTo>
                      <a:pt x="0" y="9082"/>
                      <a:pt x="9082" y="0"/>
                      <a:pt x="20285" y="0"/>
                    </a:cubicBezTo>
                    <a:lnTo>
                      <a:pt x="614715" y="0"/>
                    </a:lnTo>
                    <a:cubicBezTo>
                      <a:pt x="625918" y="0"/>
                      <a:pt x="635000" y="9082"/>
                      <a:pt x="635000" y="20285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 cap="sq">
                <a:solidFill>
                  <a:srgbClr val="667B8A"/>
                </a:solidFill>
                <a:prstDash val="solid"/>
                <a:miter/>
              </a:ln>
            </p:spPr>
          </p:sp>
          <p:sp>
            <p:nvSpPr>
              <p:cNvPr name="TextBox 79" id="79"/>
              <p:cNvSpPr txBox="true"/>
              <p:nvPr/>
            </p:nvSpPr>
            <p:spPr>
              <a:xfrm>
                <a:off x="0" y="-57150"/>
                <a:ext cx="635000" cy="1009281"/>
              </a:xfrm>
              <a:prstGeom prst="rect">
                <a:avLst/>
              </a:prstGeom>
            </p:spPr>
            <p:txBody>
              <a:bodyPr anchor="ctr" rtlCol="false" tIns="46602" lIns="46602" bIns="46602" rIns="46602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80" id="80"/>
            <p:cNvGrpSpPr/>
            <p:nvPr/>
          </p:nvGrpSpPr>
          <p:grpSpPr>
            <a:xfrm rot="0">
              <a:off x="15460309" y="218447"/>
              <a:ext cx="1344717" cy="1344717"/>
              <a:chOff x="0" y="0"/>
              <a:chExt cx="812800" cy="812800"/>
            </a:xfrm>
          </p:grpSpPr>
          <p:sp>
            <p:nvSpPr>
              <p:cNvPr name="Freeform 81" id="8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2" id="82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46602" lIns="46602" bIns="46602" rIns="46602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83" id="83"/>
            <p:cNvGrpSpPr/>
            <p:nvPr/>
          </p:nvGrpSpPr>
          <p:grpSpPr>
            <a:xfrm rot="0">
              <a:off x="19072969" y="218447"/>
              <a:ext cx="1344717" cy="1344717"/>
              <a:chOff x="0" y="0"/>
              <a:chExt cx="812800" cy="812800"/>
            </a:xfrm>
          </p:grpSpPr>
          <p:sp>
            <p:nvSpPr>
              <p:cNvPr name="Freeform 84" id="8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5" id="8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46602" lIns="46602" bIns="46602" rIns="46602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86" id="86"/>
            <p:cNvGrpSpPr/>
            <p:nvPr/>
          </p:nvGrpSpPr>
          <p:grpSpPr>
            <a:xfrm rot="0">
              <a:off x="15594348" y="1598531"/>
              <a:ext cx="1076639" cy="479854"/>
              <a:chOff x="0" y="0"/>
              <a:chExt cx="1509399" cy="672734"/>
            </a:xfrm>
          </p:grpSpPr>
          <p:sp>
            <p:nvSpPr>
              <p:cNvPr name="Freeform 87" id="87"/>
              <p:cNvSpPr/>
              <p:nvPr/>
            </p:nvSpPr>
            <p:spPr>
              <a:xfrm flipH="false" flipV="false" rot="0">
                <a:off x="0" y="0"/>
                <a:ext cx="1509399" cy="672734"/>
              </a:xfrm>
              <a:custGeom>
                <a:avLst/>
                <a:gdLst/>
                <a:ahLst/>
                <a:cxnLst/>
                <a:rect r="r" b="b" t="t" l="l"/>
                <a:pathLst>
                  <a:path h="672734" w="1509399">
                    <a:moveTo>
                      <a:pt x="754700" y="672734"/>
                    </a:moveTo>
                    <a:lnTo>
                      <a:pt x="1509399" y="0"/>
                    </a:lnTo>
                    <a:lnTo>
                      <a:pt x="0" y="0"/>
                    </a:lnTo>
                    <a:lnTo>
                      <a:pt x="754700" y="672734"/>
                    </a:lnTo>
                    <a:close/>
                  </a:path>
                </a:pathLst>
              </a:custGeom>
              <a:solidFill>
                <a:srgbClr val="9E8C95"/>
              </a:solidFill>
            </p:spPr>
          </p:sp>
          <p:sp>
            <p:nvSpPr>
              <p:cNvPr name="TextBox 88" id="88"/>
              <p:cNvSpPr txBox="true"/>
              <p:nvPr/>
            </p:nvSpPr>
            <p:spPr>
              <a:xfrm>
                <a:off x="235844" y="-9098"/>
                <a:ext cx="1037712" cy="369491"/>
              </a:xfrm>
              <a:prstGeom prst="rect">
                <a:avLst/>
              </a:prstGeom>
            </p:spPr>
            <p:txBody>
              <a:bodyPr anchor="ctr" rtlCol="false" tIns="46602" lIns="46602" bIns="46602" rIns="46602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89" id="89"/>
            <p:cNvGrpSpPr/>
            <p:nvPr/>
          </p:nvGrpSpPr>
          <p:grpSpPr>
            <a:xfrm rot="0">
              <a:off x="19207007" y="1598531"/>
              <a:ext cx="1076639" cy="479854"/>
              <a:chOff x="0" y="0"/>
              <a:chExt cx="1509399" cy="672734"/>
            </a:xfrm>
          </p:grpSpPr>
          <p:sp>
            <p:nvSpPr>
              <p:cNvPr name="Freeform 90" id="90"/>
              <p:cNvSpPr/>
              <p:nvPr/>
            </p:nvSpPr>
            <p:spPr>
              <a:xfrm flipH="false" flipV="false" rot="0">
                <a:off x="0" y="0"/>
                <a:ext cx="1509399" cy="672734"/>
              </a:xfrm>
              <a:custGeom>
                <a:avLst/>
                <a:gdLst/>
                <a:ahLst/>
                <a:cxnLst/>
                <a:rect r="r" b="b" t="t" l="l"/>
                <a:pathLst>
                  <a:path h="672734" w="1509399">
                    <a:moveTo>
                      <a:pt x="754700" y="672734"/>
                    </a:moveTo>
                    <a:lnTo>
                      <a:pt x="1509399" y="0"/>
                    </a:lnTo>
                    <a:lnTo>
                      <a:pt x="0" y="0"/>
                    </a:lnTo>
                    <a:lnTo>
                      <a:pt x="754700" y="672734"/>
                    </a:lnTo>
                    <a:close/>
                  </a:path>
                </a:pathLst>
              </a:custGeom>
              <a:solidFill>
                <a:srgbClr val="667B8A"/>
              </a:solidFill>
            </p:spPr>
          </p:sp>
          <p:sp>
            <p:nvSpPr>
              <p:cNvPr name="TextBox 91" id="91"/>
              <p:cNvSpPr txBox="true"/>
              <p:nvPr/>
            </p:nvSpPr>
            <p:spPr>
              <a:xfrm>
                <a:off x="235844" y="-9098"/>
                <a:ext cx="1037712" cy="369491"/>
              </a:xfrm>
              <a:prstGeom prst="rect">
                <a:avLst/>
              </a:prstGeom>
            </p:spPr>
            <p:txBody>
              <a:bodyPr anchor="ctr" rtlCol="false" tIns="46602" lIns="46602" bIns="46602" rIns="46602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2" id="92"/>
            <p:cNvGrpSpPr/>
            <p:nvPr/>
          </p:nvGrpSpPr>
          <p:grpSpPr>
            <a:xfrm rot="0">
              <a:off x="14536156" y="6184608"/>
              <a:ext cx="3193024" cy="566866"/>
              <a:chOff x="0" y="0"/>
              <a:chExt cx="757405" cy="134464"/>
            </a:xfrm>
          </p:grpSpPr>
          <p:sp>
            <p:nvSpPr>
              <p:cNvPr name="Freeform 93" id="93"/>
              <p:cNvSpPr/>
              <p:nvPr/>
            </p:nvSpPr>
            <p:spPr>
              <a:xfrm flipH="false" flipV="false" rot="0">
                <a:off x="0" y="0"/>
                <a:ext cx="757405" cy="134464"/>
              </a:xfrm>
              <a:custGeom>
                <a:avLst/>
                <a:gdLst/>
                <a:ahLst/>
                <a:cxnLst/>
                <a:rect r="r" b="b" t="t" l="l"/>
                <a:pathLst>
                  <a:path h="134464" w="757405">
                    <a:moveTo>
                      <a:pt x="0" y="0"/>
                    </a:moveTo>
                    <a:lnTo>
                      <a:pt x="757405" y="0"/>
                    </a:lnTo>
                    <a:lnTo>
                      <a:pt x="757405" y="134464"/>
                    </a:lnTo>
                    <a:lnTo>
                      <a:pt x="0" y="134464"/>
                    </a:lnTo>
                    <a:close/>
                  </a:path>
                </a:pathLst>
              </a:custGeom>
              <a:solidFill>
                <a:srgbClr val="9E8C95"/>
              </a:solidFill>
            </p:spPr>
          </p:sp>
          <p:sp>
            <p:nvSpPr>
              <p:cNvPr name="TextBox 94" id="94"/>
              <p:cNvSpPr txBox="true"/>
              <p:nvPr/>
            </p:nvSpPr>
            <p:spPr>
              <a:xfrm>
                <a:off x="0" y="-57150"/>
                <a:ext cx="757405" cy="191614"/>
              </a:xfrm>
              <a:prstGeom prst="rect">
                <a:avLst/>
              </a:prstGeom>
            </p:spPr>
            <p:txBody>
              <a:bodyPr anchor="ctr" rtlCol="false" tIns="46602" lIns="46602" bIns="46602" rIns="46602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5" id="95"/>
            <p:cNvGrpSpPr/>
            <p:nvPr/>
          </p:nvGrpSpPr>
          <p:grpSpPr>
            <a:xfrm rot="0">
              <a:off x="18148815" y="6184608"/>
              <a:ext cx="3193024" cy="566866"/>
              <a:chOff x="0" y="0"/>
              <a:chExt cx="757405" cy="134464"/>
            </a:xfrm>
          </p:grpSpPr>
          <p:sp>
            <p:nvSpPr>
              <p:cNvPr name="Freeform 96" id="96"/>
              <p:cNvSpPr/>
              <p:nvPr/>
            </p:nvSpPr>
            <p:spPr>
              <a:xfrm flipH="false" flipV="false" rot="0">
                <a:off x="0" y="0"/>
                <a:ext cx="757405" cy="134464"/>
              </a:xfrm>
              <a:custGeom>
                <a:avLst/>
                <a:gdLst/>
                <a:ahLst/>
                <a:cxnLst/>
                <a:rect r="r" b="b" t="t" l="l"/>
                <a:pathLst>
                  <a:path h="134464" w="757405">
                    <a:moveTo>
                      <a:pt x="0" y="0"/>
                    </a:moveTo>
                    <a:lnTo>
                      <a:pt x="757405" y="0"/>
                    </a:lnTo>
                    <a:lnTo>
                      <a:pt x="757405" y="134464"/>
                    </a:lnTo>
                    <a:lnTo>
                      <a:pt x="0" y="134464"/>
                    </a:lnTo>
                    <a:close/>
                  </a:path>
                </a:pathLst>
              </a:custGeom>
              <a:solidFill>
                <a:srgbClr val="667B8A"/>
              </a:solidFill>
            </p:spPr>
          </p:sp>
          <p:sp>
            <p:nvSpPr>
              <p:cNvPr name="TextBox 97" id="97"/>
              <p:cNvSpPr txBox="true"/>
              <p:nvPr/>
            </p:nvSpPr>
            <p:spPr>
              <a:xfrm>
                <a:off x="0" y="-57150"/>
                <a:ext cx="757405" cy="191614"/>
              </a:xfrm>
              <a:prstGeom prst="rect">
                <a:avLst/>
              </a:prstGeom>
            </p:spPr>
            <p:txBody>
              <a:bodyPr anchor="ctr" rtlCol="false" tIns="46602" lIns="46602" bIns="46602" rIns="46602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98" id="98"/>
            <p:cNvSpPr/>
            <p:nvPr/>
          </p:nvSpPr>
          <p:spPr>
            <a:xfrm flipH="false" flipV="false" rot="0">
              <a:off x="1310449" y="504893"/>
              <a:ext cx="745162" cy="771825"/>
            </a:xfrm>
            <a:custGeom>
              <a:avLst/>
              <a:gdLst/>
              <a:ahLst/>
              <a:cxnLst/>
              <a:rect r="r" b="b" t="t" l="l"/>
              <a:pathLst>
                <a:path h="771825" w="745162">
                  <a:moveTo>
                    <a:pt x="0" y="0"/>
                  </a:moveTo>
                  <a:lnTo>
                    <a:pt x="745162" y="0"/>
                  </a:lnTo>
                  <a:lnTo>
                    <a:pt x="745162" y="771825"/>
                  </a:lnTo>
                  <a:lnTo>
                    <a:pt x="0" y="7718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9" id="99"/>
            <p:cNvSpPr/>
            <p:nvPr/>
          </p:nvSpPr>
          <p:spPr>
            <a:xfrm flipH="false" flipV="false" rot="0">
              <a:off x="4869361" y="455990"/>
              <a:ext cx="850657" cy="869631"/>
            </a:xfrm>
            <a:custGeom>
              <a:avLst/>
              <a:gdLst/>
              <a:ahLst/>
              <a:cxnLst/>
              <a:rect r="r" b="b" t="t" l="l"/>
              <a:pathLst>
                <a:path h="869631" w="850657">
                  <a:moveTo>
                    <a:pt x="0" y="0"/>
                  </a:moveTo>
                  <a:lnTo>
                    <a:pt x="850658" y="0"/>
                  </a:lnTo>
                  <a:lnTo>
                    <a:pt x="850658" y="869631"/>
                  </a:lnTo>
                  <a:lnTo>
                    <a:pt x="0" y="8696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0" id="100"/>
            <p:cNvSpPr/>
            <p:nvPr/>
          </p:nvSpPr>
          <p:spPr>
            <a:xfrm flipH="false" flipV="false" rot="0">
              <a:off x="8511437" y="494893"/>
              <a:ext cx="791825" cy="791825"/>
            </a:xfrm>
            <a:custGeom>
              <a:avLst/>
              <a:gdLst/>
              <a:ahLst/>
              <a:cxnLst/>
              <a:rect r="r" b="b" t="t" l="l"/>
              <a:pathLst>
                <a:path h="791825" w="791825">
                  <a:moveTo>
                    <a:pt x="0" y="0"/>
                  </a:moveTo>
                  <a:lnTo>
                    <a:pt x="791825" y="0"/>
                  </a:lnTo>
                  <a:lnTo>
                    <a:pt x="791825" y="791825"/>
                  </a:lnTo>
                  <a:lnTo>
                    <a:pt x="0" y="7918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1" id="101"/>
            <p:cNvSpPr/>
            <p:nvPr/>
          </p:nvSpPr>
          <p:spPr>
            <a:xfrm flipH="false" flipV="false" rot="0">
              <a:off x="12108696" y="494893"/>
              <a:ext cx="822624" cy="791825"/>
            </a:xfrm>
            <a:custGeom>
              <a:avLst/>
              <a:gdLst/>
              <a:ahLst/>
              <a:cxnLst/>
              <a:rect r="r" b="b" t="t" l="l"/>
              <a:pathLst>
                <a:path h="791825" w="822624">
                  <a:moveTo>
                    <a:pt x="0" y="0"/>
                  </a:moveTo>
                  <a:lnTo>
                    <a:pt x="822625" y="0"/>
                  </a:lnTo>
                  <a:lnTo>
                    <a:pt x="822625" y="791825"/>
                  </a:lnTo>
                  <a:lnTo>
                    <a:pt x="0" y="7918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2" id="102"/>
            <p:cNvSpPr/>
            <p:nvPr/>
          </p:nvSpPr>
          <p:spPr>
            <a:xfrm flipH="false" flipV="false" rot="0">
              <a:off x="15766546" y="472163"/>
              <a:ext cx="732245" cy="837286"/>
            </a:xfrm>
            <a:custGeom>
              <a:avLst/>
              <a:gdLst/>
              <a:ahLst/>
              <a:cxnLst/>
              <a:rect r="r" b="b" t="t" l="l"/>
              <a:pathLst>
                <a:path h="837286" w="732245">
                  <a:moveTo>
                    <a:pt x="0" y="0"/>
                  </a:moveTo>
                  <a:lnTo>
                    <a:pt x="732244" y="0"/>
                  </a:lnTo>
                  <a:lnTo>
                    <a:pt x="732244" y="837286"/>
                  </a:lnTo>
                  <a:lnTo>
                    <a:pt x="0" y="837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3" id="103"/>
            <p:cNvSpPr/>
            <p:nvPr/>
          </p:nvSpPr>
          <p:spPr>
            <a:xfrm flipH="false" flipV="false" rot="0">
              <a:off x="19287654" y="435241"/>
              <a:ext cx="915346" cy="911129"/>
            </a:xfrm>
            <a:custGeom>
              <a:avLst/>
              <a:gdLst/>
              <a:ahLst/>
              <a:cxnLst/>
              <a:rect r="r" b="b" t="t" l="l"/>
              <a:pathLst>
                <a:path h="911129" w="915346">
                  <a:moveTo>
                    <a:pt x="0" y="0"/>
                  </a:moveTo>
                  <a:lnTo>
                    <a:pt x="915346" y="0"/>
                  </a:lnTo>
                  <a:lnTo>
                    <a:pt x="915346" y="911129"/>
                  </a:lnTo>
                  <a:lnTo>
                    <a:pt x="0" y="9111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04" id="104"/>
            <p:cNvSpPr txBox="true"/>
            <p:nvPr/>
          </p:nvSpPr>
          <p:spPr>
            <a:xfrm rot="0">
              <a:off x="278813" y="2088374"/>
              <a:ext cx="2808433" cy="8358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83"/>
                </a:lnSpc>
              </a:pPr>
              <a:r>
                <a:rPr lang="en-US" sz="1845" b="true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Simulate apoptosis modeling</a:t>
              </a:r>
            </a:p>
          </p:txBody>
        </p:sp>
        <p:sp>
          <p:nvSpPr>
            <p:cNvPr name="TextBox 105" id="105"/>
            <p:cNvSpPr txBox="true"/>
            <p:nvPr/>
          </p:nvSpPr>
          <p:spPr>
            <a:xfrm rot="0">
              <a:off x="3956453" y="2241109"/>
              <a:ext cx="2675354" cy="886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18"/>
                </a:lnSpc>
              </a:pPr>
              <a:r>
                <a:rPr lang="en-US" sz="1942" b="true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Compare numerical solvers</a:t>
              </a:r>
            </a:p>
          </p:txBody>
        </p:sp>
        <p:sp>
          <p:nvSpPr>
            <p:cNvPr name="TextBox 106" id="106"/>
            <p:cNvSpPr txBox="true"/>
            <p:nvPr/>
          </p:nvSpPr>
          <p:spPr>
            <a:xfrm rot="0">
              <a:off x="143328" y="3235537"/>
              <a:ext cx="2997906" cy="27149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30"/>
                </a:lnSpc>
              </a:pPr>
              <a:r>
                <a:rPr lang="en-US" sz="1950">
                  <a:solidFill>
                    <a:srgbClr val="5F6075"/>
                  </a:solidFill>
                  <a:latin typeface="Lato"/>
                  <a:ea typeface="Lato"/>
                  <a:cs typeface="Lato"/>
                  <a:sym typeface="Lato"/>
                </a:rPr>
                <a:t>Use ODEs to capture how HIF, P53, caspases and other factors evolve over time under low oxygen.</a:t>
              </a:r>
            </a:p>
          </p:txBody>
        </p:sp>
        <p:sp>
          <p:nvSpPr>
            <p:cNvPr name="TextBox 107" id="107"/>
            <p:cNvSpPr txBox="true"/>
            <p:nvPr/>
          </p:nvSpPr>
          <p:spPr>
            <a:xfrm rot="0">
              <a:off x="3695277" y="3694140"/>
              <a:ext cx="3148394" cy="22563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57"/>
                </a:lnSpc>
              </a:pPr>
              <a:r>
                <a:rPr lang="en-US" sz="1969">
                  <a:solidFill>
                    <a:srgbClr val="5F6075"/>
                  </a:solidFill>
                  <a:latin typeface="Lato"/>
                  <a:ea typeface="Lato"/>
                  <a:cs typeface="Lato"/>
                  <a:sym typeface="Lato"/>
                </a:rPr>
                <a:t>Evaluate Euler, RK4 and RKF45 in terms of accuracy, stability and computational cost.</a:t>
              </a:r>
            </a:p>
          </p:txBody>
        </p:sp>
        <p:sp>
          <p:nvSpPr>
            <p:cNvPr name="TextBox 108" id="108"/>
            <p:cNvSpPr txBox="true"/>
            <p:nvPr/>
          </p:nvSpPr>
          <p:spPr>
            <a:xfrm rot="0">
              <a:off x="7501909" y="2164072"/>
              <a:ext cx="2644501" cy="4961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6"/>
                </a:lnSpc>
              </a:pPr>
              <a:r>
                <a:rPr lang="en-US" sz="2232" b="true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Apply PINNs</a:t>
              </a:r>
            </a:p>
          </p:txBody>
        </p:sp>
        <p:sp>
          <p:nvSpPr>
            <p:cNvPr name="TextBox 109" id="109"/>
            <p:cNvSpPr txBox="true"/>
            <p:nvPr/>
          </p:nvSpPr>
          <p:spPr>
            <a:xfrm rot="0">
              <a:off x="7441985" y="3361138"/>
              <a:ext cx="2930728" cy="2644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71"/>
                </a:lnSpc>
              </a:pPr>
              <a:r>
                <a:rPr lang="en-US" sz="1908">
                  <a:solidFill>
                    <a:srgbClr val="5F6075"/>
                  </a:solidFill>
                  <a:latin typeface="Lato"/>
                  <a:ea typeface="Lato"/>
                  <a:cs typeface="Lato"/>
                  <a:sym typeface="Lato"/>
                </a:rPr>
                <a:t>Implement physics‑informed neural networks as an alternative method for solving the ODE system.</a:t>
              </a:r>
            </a:p>
          </p:txBody>
        </p:sp>
        <p:sp>
          <p:nvSpPr>
            <p:cNvPr name="TextBox 110" id="110"/>
            <p:cNvSpPr txBox="true"/>
            <p:nvPr/>
          </p:nvSpPr>
          <p:spPr>
            <a:xfrm rot="0">
              <a:off x="10849872" y="2088374"/>
              <a:ext cx="3266649" cy="8969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6"/>
                </a:lnSpc>
              </a:pPr>
              <a:r>
                <a:rPr lang="en-US" sz="1997" b="true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Visualiz</a:t>
              </a:r>
              <a:r>
                <a:rPr lang="en-US" sz="1997" b="true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e molecular dynamics</a:t>
              </a:r>
            </a:p>
          </p:txBody>
        </p:sp>
        <p:sp>
          <p:nvSpPr>
            <p:cNvPr name="TextBox 111" id="111"/>
            <p:cNvSpPr txBox="true"/>
            <p:nvPr/>
          </p:nvSpPr>
          <p:spPr>
            <a:xfrm rot="0">
              <a:off x="11008449" y="3554911"/>
              <a:ext cx="3108072" cy="22566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42"/>
                </a:lnSpc>
              </a:pPr>
              <a:r>
                <a:rPr lang="en-US" sz="1959">
                  <a:solidFill>
                    <a:srgbClr val="5F6075"/>
                  </a:solidFill>
                  <a:latin typeface="Lato"/>
                  <a:ea typeface="Lato"/>
                  <a:cs typeface="Lato"/>
                  <a:sym typeface="Lato"/>
                </a:rPr>
                <a:t>Plot time courses of key concentrations to reveal trigger points and response patterns.</a:t>
              </a:r>
            </a:p>
          </p:txBody>
        </p:sp>
        <p:sp>
          <p:nvSpPr>
            <p:cNvPr name="TextBox 112" id="112"/>
            <p:cNvSpPr txBox="true"/>
            <p:nvPr/>
          </p:nvSpPr>
          <p:spPr>
            <a:xfrm rot="0">
              <a:off x="14789316" y="2080608"/>
              <a:ext cx="2680469" cy="878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35"/>
                </a:lnSpc>
              </a:pPr>
              <a:r>
                <a:rPr lang="en-US" sz="1953" b="true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Bridge biology and </a:t>
              </a:r>
              <a:r>
                <a:rPr lang="en-US" sz="1953" b="true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engineering</a:t>
              </a:r>
            </a:p>
          </p:txBody>
        </p:sp>
        <p:sp>
          <p:nvSpPr>
            <p:cNvPr name="TextBox 113" id="113"/>
            <p:cNvSpPr txBox="true"/>
            <p:nvPr/>
          </p:nvSpPr>
          <p:spPr>
            <a:xfrm rot="0">
              <a:off x="18456076" y="2164072"/>
              <a:ext cx="2578502" cy="10077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6"/>
                </a:lnSpc>
              </a:pPr>
              <a:r>
                <a:rPr lang="en-US" sz="2232" b="true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Investigate app</a:t>
              </a:r>
              <a:r>
                <a:rPr lang="en-US" sz="2232" b="true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lications</a:t>
              </a:r>
            </a:p>
          </p:txBody>
        </p:sp>
        <p:sp>
          <p:nvSpPr>
            <p:cNvPr name="TextBox 114" id="114"/>
            <p:cNvSpPr txBox="true"/>
            <p:nvPr/>
          </p:nvSpPr>
          <p:spPr>
            <a:xfrm rot="0">
              <a:off x="14754109" y="3216312"/>
              <a:ext cx="2933629" cy="27393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74"/>
                </a:lnSpc>
              </a:pPr>
              <a:r>
                <a:rPr lang="en-US" sz="1981">
                  <a:solidFill>
                    <a:srgbClr val="5F6075"/>
                  </a:solidFill>
                  <a:latin typeface="Lato"/>
                  <a:ea typeface="Lato"/>
                  <a:cs typeface="Lato"/>
                  <a:sym typeface="Lato"/>
                </a:rPr>
                <a:t>Translate a complex cellular process into a mathematical framework for biomedical insights.</a:t>
              </a:r>
            </a:p>
          </p:txBody>
        </p:sp>
        <p:sp>
          <p:nvSpPr>
            <p:cNvPr name="TextBox 115" id="115"/>
            <p:cNvSpPr txBox="true"/>
            <p:nvPr/>
          </p:nvSpPr>
          <p:spPr>
            <a:xfrm rot="0">
              <a:off x="18366768" y="3684615"/>
              <a:ext cx="2933629" cy="23207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15"/>
                </a:lnSpc>
              </a:pPr>
              <a:r>
                <a:rPr lang="en-US" sz="2011">
                  <a:solidFill>
                    <a:srgbClr val="5F6075"/>
                  </a:solidFill>
                  <a:latin typeface="Lato"/>
                  <a:ea typeface="Lato"/>
                  <a:cs typeface="Lato"/>
                  <a:sym typeface="Lato"/>
                </a:rPr>
                <a:t>Relate our findings to cancer therapy, drug screening and tissue engineering scenarios.</a:t>
              </a:r>
            </a:p>
          </p:txBody>
        </p:sp>
      </p:grpSp>
      <p:sp>
        <p:nvSpPr>
          <p:cNvPr name="Freeform 116" id="116"/>
          <p:cNvSpPr/>
          <p:nvPr/>
        </p:nvSpPr>
        <p:spPr>
          <a:xfrm flipH="false" flipV="false" rot="0">
            <a:off x="12206840" y="-554292"/>
            <a:ext cx="10104920" cy="10377325"/>
          </a:xfrm>
          <a:custGeom>
            <a:avLst/>
            <a:gdLst/>
            <a:ahLst/>
            <a:cxnLst/>
            <a:rect r="r" b="b" t="t" l="l"/>
            <a:pathLst>
              <a:path h="10377325" w="10104920">
                <a:moveTo>
                  <a:pt x="0" y="0"/>
                </a:moveTo>
                <a:lnTo>
                  <a:pt x="10104920" y="0"/>
                </a:lnTo>
                <a:lnTo>
                  <a:pt x="10104920" y="10377325"/>
                </a:lnTo>
                <a:lnTo>
                  <a:pt x="0" y="1037732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23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1128872" y="1635957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990499" y="-152400"/>
            <a:ext cx="9205169" cy="1392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b="true" sz="8177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RKF45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214256" y="9019603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6807" y="3516194"/>
            <a:ext cx="10703777" cy="3188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7017" indent="-383509" lvl="1">
              <a:lnSpc>
                <a:spcPts val="4973"/>
              </a:lnSpc>
              <a:buFont typeface="Arial"/>
              <a:buChar char="•"/>
            </a:pPr>
            <a:r>
              <a:rPr lang="en-US" sz="35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</a:t>
            </a:r>
            <a:r>
              <a:rPr lang="en-US" sz="35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unge-Kutta-Fehlberg (RKF45)</a:t>
            </a:r>
          </a:p>
          <a:p>
            <a:pPr algn="l" marL="790662" indent="-395331" lvl="1">
              <a:lnSpc>
                <a:spcPts val="5127"/>
              </a:lnSpc>
              <a:buFont typeface="Arial"/>
              <a:buChar char="•"/>
            </a:pPr>
            <a:r>
              <a:rPr lang="en-US" sz="366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Combines 4th and 5th order methods</a:t>
            </a:r>
          </a:p>
          <a:p>
            <a:pPr algn="l" marL="790662" indent="-395331" lvl="1">
              <a:lnSpc>
                <a:spcPts val="5127"/>
              </a:lnSpc>
              <a:buFont typeface="Arial"/>
              <a:buChar char="•"/>
            </a:pPr>
            <a:r>
              <a:rPr lang="en-US" sz="366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Provides adaptive step-size control</a:t>
            </a:r>
          </a:p>
          <a:p>
            <a:pPr algn="l" marL="790662" indent="-395331" lvl="1">
              <a:lnSpc>
                <a:spcPts val="5127"/>
              </a:lnSpc>
              <a:buFont typeface="Arial"/>
              <a:buChar char="•"/>
            </a:pPr>
            <a:r>
              <a:rPr lang="en-US" sz="366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Used to solve ODEs efficiently with local error estimation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21514" y="2221130"/>
            <a:ext cx="4577182" cy="887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is RKF45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2206840" y="-554292"/>
            <a:ext cx="10104920" cy="10377325"/>
          </a:xfrm>
          <a:custGeom>
            <a:avLst/>
            <a:gdLst/>
            <a:ahLst/>
            <a:cxnLst/>
            <a:rect r="r" b="b" t="t" l="l"/>
            <a:pathLst>
              <a:path h="10377325" w="10104920">
                <a:moveTo>
                  <a:pt x="0" y="0"/>
                </a:moveTo>
                <a:lnTo>
                  <a:pt x="10104920" y="0"/>
                </a:lnTo>
                <a:lnTo>
                  <a:pt x="10104920" y="10377325"/>
                </a:lnTo>
                <a:lnTo>
                  <a:pt x="0" y="103773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3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74333">
            <a:off x="-378092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821514" y="1537521"/>
            <a:ext cx="8186642" cy="7926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8740" indent="-329370" lvl="1">
              <a:lnSpc>
                <a:spcPts val="4637"/>
              </a:lnSpc>
              <a:buFont typeface="Arial"/>
              <a:buChar char="•"/>
            </a:pPr>
            <a:r>
              <a:rPr lang="en-US" sz="305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At each step:</a:t>
            </a:r>
          </a:p>
          <a:p>
            <a:pPr algn="l" marL="1274301" indent="-424767" lvl="2">
              <a:lnSpc>
                <a:spcPts val="4485"/>
              </a:lnSpc>
              <a:buAutoNum type="alphaLcPeriod" startAt="1"/>
            </a:pPr>
            <a:r>
              <a:rPr lang="en-US" sz="295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Cal</a:t>
            </a:r>
            <a:r>
              <a:rPr lang="en-US" sz="295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culate six intermediate slopes (k₁ to k₆).</a:t>
            </a:r>
          </a:p>
          <a:p>
            <a:pPr algn="l" marL="1274301" indent="-424767" lvl="2">
              <a:lnSpc>
                <a:spcPts val="4485"/>
              </a:lnSpc>
              <a:buAutoNum type="alphaLcPeriod" startAt="1"/>
            </a:pPr>
            <a:r>
              <a:rPr lang="en-US" sz="295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Compute two solution estimates:</a:t>
            </a:r>
          </a:p>
          <a:p>
            <a:pPr algn="l" marL="1911452" indent="-477863" lvl="3">
              <a:lnSpc>
                <a:spcPts val="4485"/>
              </a:lnSpc>
              <a:buAutoNum type="romanLcPeriod" startAt="1"/>
            </a:pPr>
            <a:r>
              <a:rPr lang="en-US" sz="295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4th order: y</a:t>
            </a:r>
            <a:r>
              <a:rPr lang="en-US" sz="295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(4)</a:t>
            </a:r>
          </a:p>
          <a:p>
            <a:pPr algn="l" marL="1911452" indent="-477863" lvl="3">
              <a:lnSpc>
                <a:spcPts val="4485"/>
              </a:lnSpc>
              <a:buAutoNum type="romanLcPeriod" startAt="1"/>
            </a:pPr>
            <a:r>
              <a:rPr lang="en-US" sz="295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5th order: y</a:t>
            </a:r>
            <a:r>
              <a:rPr lang="en-US" sz="295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(5)</a:t>
            </a:r>
          </a:p>
          <a:p>
            <a:pPr algn="l" marL="637151" indent="-318575" lvl="1">
              <a:lnSpc>
                <a:spcPts val="4485"/>
              </a:lnSpc>
              <a:buFont typeface="Arial"/>
              <a:buChar char="•"/>
            </a:pPr>
            <a:r>
              <a:rPr lang="en-US" sz="295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Estimate local error:</a:t>
            </a:r>
          </a:p>
          <a:p>
            <a:pPr algn="l" marL="1274301" indent="-424767" lvl="2">
              <a:lnSpc>
                <a:spcPts val="4485"/>
              </a:lnSpc>
              <a:buFont typeface="Arial"/>
              <a:buChar char="⚬"/>
            </a:pPr>
            <a:r>
              <a:rPr lang="en-US" sz="295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e=∣y</a:t>
            </a:r>
            <a:r>
              <a:rPr lang="en-US" sz="295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(5)</a:t>
            </a:r>
            <a:r>
              <a:rPr lang="en-US" sz="295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−y</a:t>
            </a:r>
            <a:r>
              <a:rPr lang="en-US" sz="295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(4)</a:t>
            </a:r>
            <a:r>
              <a:rPr lang="en-US" sz="295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∣</a:t>
            </a:r>
          </a:p>
          <a:p>
            <a:pPr algn="l" marL="637151" indent="-318575" lvl="1">
              <a:lnSpc>
                <a:spcPts val="4485"/>
              </a:lnSpc>
              <a:buFont typeface="Arial"/>
              <a:buChar char="•"/>
            </a:pPr>
            <a:r>
              <a:rPr lang="en-US" sz="295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Compare error to tolerance:</a:t>
            </a:r>
          </a:p>
          <a:p>
            <a:pPr algn="l" marL="1274301" indent="-424767" lvl="2">
              <a:lnSpc>
                <a:spcPts val="4485"/>
              </a:lnSpc>
              <a:buFont typeface="Arial"/>
              <a:buChar char="⚬"/>
            </a:pPr>
            <a:r>
              <a:rPr lang="en-US" sz="295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If e&gt;tolerance, reduce step size and recalculate.</a:t>
            </a:r>
          </a:p>
          <a:p>
            <a:pPr algn="l" marL="1274301" indent="-424767" lvl="2">
              <a:lnSpc>
                <a:spcPts val="4485"/>
              </a:lnSpc>
              <a:buFont typeface="Arial"/>
              <a:buChar char="⚬"/>
            </a:pPr>
            <a:r>
              <a:rPr lang="en-US" sz="295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If e≤tolerance, accept step and possibly increase step size.</a:t>
            </a:r>
          </a:p>
          <a:p>
            <a:pPr algn="l" marL="1274301" indent="-424767" lvl="2">
              <a:lnSpc>
                <a:spcPts val="4485"/>
              </a:lnSpc>
              <a:buFont typeface="Arial"/>
              <a:buChar char="⚬"/>
            </a:pPr>
            <a:r>
              <a:rPr lang="en-US" sz="295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Repeat until the solution reaches the final time.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777108" y="2003795"/>
            <a:ext cx="8428452" cy="5025465"/>
          </a:xfrm>
          <a:custGeom>
            <a:avLst/>
            <a:gdLst/>
            <a:ahLst/>
            <a:cxnLst/>
            <a:rect r="r" b="b" t="t" l="l"/>
            <a:pathLst>
              <a:path h="5025465" w="8428452">
                <a:moveTo>
                  <a:pt x="0" y="0"/>
                </a:moveTo>
                <a:lnTo>
                  <a:pt x="8428452" y="0"/>
                </a:lnTo>
                <a:lnTo>
                  <a:pt x="8428452" y="5025464"/>
                </a:lnTo>
                <a:lnTo>
                  <a:pt x="0" y="50254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214256" y="9019603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07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553659" y="113030"/>
            <a:ext cx="8060700" cy="112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3"/>
              </a:lnSpc>
            </a:pPr>
            <a:r>
              <a:rPr lang="en-US" b="true" sz="660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How RKF45 Works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206840" y="-554292"/>
            <a:ext cx="10104920" cy="10377325"/>
          </a:xfrm>
          <a:custGeom>
            <a:avLst/>
            <a:gdLst/>
            <a:ahLst/>
            <a:cxnLst/>
            <a:rect r="r" b="b" t="t" l="l"/>
            <a:pathLst>
              <a:path h="10377325" w="10104920">
                <a:moveTo>
                  <a:pt x="0" y="0"/>
                </a:moveTo>
                <a:lnTo>
                  <a:pt x="10104920" y="0"/>
                </a:lnTo>
                <a:lnTo>
                  <a:pt x="10104920" y="10377325"/>
                </a:lnTo>
                <a:lnTo>
                  <a:pt x="0" y="103773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3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4541415" y="10172360"/>
            <a:ext cx="11672841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450926" y="3115123"/>
            <a:ext cx="8093784" cy="4746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2941" indent="-221471" lvl="1">
              <a:lnSpc>
                <a:spcPts val="2872"/>
              </a:lnSpc>
              <a:buFont typeface="Arial"/>
              <a:buChar char="•"/>
            </a:pPr>
            <a:r>
              <a:rPr lang="en-US" sz="2051">
                <a:solidFill>
                  <a:srgbClr val="000000"/>
                </a:solidFill>
                <a:latin typeface="Alexandria"/>
                <a:ea typeface="Alexandria"/>
                <a:cs typeface="Alexandria"/>
                <a:sym typeface="Alexandria"/>
              </a:rPr>
              <a:t>MODEL: 6 ODES SIMULATE KEY PROTEINS IN APOPTOSIS (HIF-1, O₂, P300, P53, CASPASE, K⁺)</a:t>
            </a:r>
          </a:p>
          <a:p>
            <a:pPr algn="l" marL="442941" indent="-221471" lvl="1">
              <a:lnSpc>
                <a:spcPts val="2872"/>
              </a:lnSpc>
              <a:buFont typeface="Arial"/>
              <a:buChar char="•"/>
            </a:pPr>
            <a:r>
              <a:rPr lang="en-US" sz="2051">
                <a:solidFill>
                  <a:srgbClr val="000000"/>
                </a:solidFill>
                <a:latin typeface="Alexandria"/>
                <a:ea typeface="Alexandria"/>
                <a:cs typeface="Alexandria"/>
                <a:sym typeface="Alexandria"/>
              </a:rPr>
              <a:t>METHOD: HAND-CODED RKF45 (RUNGE-KUTTA-FEHLBERG) WITH ADAPTIVE STEP SIZE AND ERROR CONTROL</a:t>
            </a:r>
          </a:p>
          <a:p>
            <a:pPr algn="l" marL="442941" indent="-221471" lvl="1">
              <a:lnSpc>
                <a:spcPts val="2872"/>
              </a:lnSpc>
              <a:buFont typeface="Arial"/>
              <a:buChar char="•"/>
            </a:pPr>
            <a:r>
              <a:rPr lang="en-US" sz="2051">
                <a:solidFill>
                  <a:srgbClr val="000000"/>
                </a:solidFill>
                <a:latin typeface="Alexandria"/>
                <a:ea typeface="Alexandria"/>
                <a:cs typeface="Alexandria"/>
                <a:sym typeface="Alexandria"/>
              </a:rPr>
              <a:t>SIMULATION: COMPARED TWO INITIAL CONDITIONS:</a:t>
            </a:r>
          </a:p>
          <a:p>
            <a:pPr algn="l" marL="885882" indent="-295294" lvl="2">
              <a:lnSpc>
                <a:spcPts val="2872"/>
              </a:lnSpc>
              <a:buFont typeface="Arial"/>
              <a:buChar char="⚬"/>
            </a:pPr>
            <a:r>
              <a:rPr lang="en-US" sz="2051">
                <a:solidFill>
                  <a:srgbClr val="000000"/>
                </a:solidFill>
                <a:latin typeface="Alexandria"/>
                <a:ea typeface="Alexandria"/>
                <a:cs typeface="Alexandria"/>
                <a:sym typeface="Alexandria"/>
              </a:rPr>
              <a:t>CASE 1: HIF-1 ACTIVE → Y₀ = [1, 0, 0, 0, 0, 0]</a:t>
            </a:r>
          </a:p>
          <a:p>
            <a:pPr algn="l" marL="885882" indent="-295294" lvl="2">
              <a:lnSpc>
                <a:spcPts val="2872"/>
              </a:lnSpc>
              <a:buFont typeface="Arial"/>
              <a:buChar char="⚬"/>
            </a:pPr>
            <a:r>
              <a:rPr lang="en-US" sz="2051">
                <a:solidFill>
                  <a:srgbClr val="000000"/>
                </a:solidFill>
                <a:latin typeface="Alexandria"/>
                <a:ea typeface="Alexandria"/>
                <a:cs typeface="Alexandria"/>
                <a:sym typeface="Alexandria"/>
              </a:rPr>
              <a:t>CASE 2: ALL INACTIVE → Y₀ = [0, 0, 0, 0, 0, 0]</a:t>
            </a:r>
          </a:p>
          <a:p>
            <a:pPr algn="l" marL="442941" indent="-221471" lvl="1">
              <a:lnSpc>
                <a:spcPts val="2872"/>
              </a:lnSpc>
              <a:buFont typeface="Arial"/>
              <a:buChar char="•"/>
            </a:pPr>
            <a:r>
              <a:rPr lang="en-US" sz="2051">
                <a:solidFill>
                  <a:srgbClr val="000000"/>
                </a:solidFill>
                <a:latin typeface="Alexandria"/>
                <a:ea typeface="Alexandria"/>
                <a:cs typeface="Alexandria"/>
                <a:sym typeface="Alexandria"/>
              </a:rPr>
              <a:t>OUTPUT:</a:t>
            </a:r>
          </a:p>
          <a:p>
            <a:pPr algn="l" marL="885882" indent="-295294" lvl="2">
              <a:lnSpc>
                <a:spcPts val="2872"/>
              </a:lnSpc>
              <a:buFont typeface="Arial"/>
              <a:buChar char="⚬"/>
            </a:pPr>
            <a:r>
              <a:rPr lang="en-US" sz="2051">
                <a:solidFill>
                  <a:srgbClr val="000000"/>
                </a:solidFill>
                <a:latin typeface="Alexandria"/>
                <a:ea typeface="Alexandria"/>
                <a:cs typeface="Alexandria"/>
                <a:sym typeface="Alexandria"/>
              </a:rPr>
              <a:t>TRACKED CONCENTRATIONS OVER TIME</a:t>
            </a:r>
          </a:p>
          <a:p>
            <a:pPr algn="l" marL="966415" indent="-322138" lvl="2">
              <a:lnSpc>
                <a:spcPts val="3133"/>
              </a:lnSpc>
              <a:buFont typeface="Arial"/>
              <a:buChar char="⚬"/>
            </a:pPr>
            <a:r>
              <a:rPr lang="en-US" sz="2238">
                <a:solidFill>
                  <a:srgbClr val="000000"/>
                </a:solidFill>
                <a:latin typeface="Alexandria"/>
                <a:ea typeface="Alexandria"/>
                <a:cs typeface="Alexandria"/>
                <a:sym typeface="Alexandria"/>
              </a:rPr>
              <a:t>EVALUATED TRUNCATION ERROR (Y₅ − Y₄)</a:t>
            </a:r>
          </a:p>
          <a:p>
            <a:pPr algn="l" marL="885882" indent="-295294" lvl="2">
              <a:lnSpc>
                <a:spcPts val="2872"/>
              </a:lnSpc>
              <a:buFont typeface="Arial"/>
              <a:buChar char="⚬"/>
            </a:pPr>
            <a:r>
              <a:rPr lang="en-US" sz="2051">
                <a:solidFill>
                  <a:srgbClr val="000000"/>
                </a:solidFill>
                <a:latin typeface="Alexandria"/>
                <a:ea typeface="Alexandria"/>
                <a:cs typeface="Alexandria"/>
                <a:sym typeface="Alexandria"/>
              </a:rPr>
              <a:t>HIGHLIGHTED SENSITIVITY TO INITIAL CONDITIONS VIA PLOTS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397362" y="9483570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08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21514" y="251371"/>
            <a:ext cx="1543778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Solving Apoptosis ODEs Using RKF45 in Python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111642" y="1365107"/>
            <a:ext cx="4992467" cy="339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lexandria"/>
                <a:ea typeface="Alexandria"/>
                <a:cs typeface="Alexandria"/>
                <a:sym typeface="Alexandria"/>
              </a:rPr>
              <a:t>RKF45 INTEGRATOR LOOP (CORE IDEA)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577957" y="1784779"/>
            <a:ext cx="6059837" cy="7705558"/>
            <a:chOff x="0" y="0"/>
            <a:chExt cx="8079783" cy="10274078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8079783" cy="10274078"/>
              <a:chOff x="0" y="0"/>
              <a:chExt cx="1630665" cy="2073518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630665" cy="2073518"/>
              </a:xfrm>
              <a:custGeom>
                <a:avLst/>
                <a:gdLst/>
                <a:ahLst/>
                <a:cxnLst/>
                <a:rect r="r" b="b" t="t" l="l"/>
                <a:pathLst>
                  <a:path h="2073518" w="1630665">
                    <a:moveTo>
                      <a:pt x="0" y="0"/>
                    </a:moveTo>
                    <a:lnTo>
                      <a:pt x="1630665" y="0"/>
                    </a:lnTo>
                    <a:lnTo>
                      <a:pt x="1630665" y="2073518"/>
                    </a:lnTo>
                    <a:lnTo>
                      <a:pt x="0" y="207351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1630665" cy="2111618"/>
              </a:xfrm>
              <a:prstGeom prst="rect">
                <a:avLst/>
              </a:prstGeom>
            </p:spPr>
            <p:txBody>
              <a:bodyPr anchor="ctr" rtlCol="false" tIns="45775" lIns="45775" bIns="45775" rIns="45775"/>
              <a:lstStyle/>
              <a:p>
                <a:pPr algn="ctr">
                  <a:lnSpc>
                    <a:spcPts val="309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140428" y="144693"/>
              <a:ext cx="7773830" cy="10002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575"/>
                </a:lnSpc>
              </a:pPr>
              <a:r>
                <a:rPr lang="en-US" sz="1125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def rkf45_with_error(f, t0, y0, t_end, h0=0.1, tol=1e-6):</a:t>
              </a:r>
            </a:p>
            <a:p>
              <a:pPr algn="l">
                <a:lnSpc>
                  <a:spcPts val="1575"/>
                </a:lnSpc>
              </a:pPr>
              <a:r>
                <a:rPr lang="en-US" sz="1125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   </a:t>
              </a:r>
            </a:p>
            <a:p>
              <a:pPr algn="l">
                <a:lnSpc>
                  <a:spcPts val="1575"/>
                </a:lnSpc>
              </a:pPr>
              <a:r>
                <a:rPr lang="en-US" sz="1125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   while t &lt; t_end:</a:t>
              </a:r>
            </a:p>
            <a:p>
              <a:pPr algn="l">
                <a:lnSpc>
                  <a:spcPts val="1575"/>
                </a:lnSpc>
              </a:pPr>
              <a:r>
                <a:rPr lang="en-US" sz="1125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       if t + h &gt; t_end:</a:t>
              </a:r>
            </a:p>
            <a:p>
              <a:pPr algn="l">
                <a:lnSpc>
                  <a:spcPts val="1575"/>
                </a:lnSpc>
              </a:pPr>
              <a:r>
                <a:rPr lang="en-US" sz="1125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           h = t_end - t</a:t>
              </a:r>
            </a:p>
            <a:p>
              <a:pPr algn="l">
                <a:lnSpc>
                  <a:spcPts val="1575"/>
                </a:lnSpc>
              </a:pPr>
            </a:p>
            <a:p>
              <a:pPr algn="l">
                <a:lnSpc>
                  <a:spcPts val="1575"/>
                </a:lnSpc>
              </a:pPr>
              <a:r>
                <a:rPr lang="en-US" sz="1125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       # coefficients for Fehlberg RKF45</a:t>
              </a:r>
            </a:p>
            <a:p>
              <a:pPr algn="l">
                <a:lnSpc>
                  <a:spcPts val="1575"/>
                </a:lnSpc>
              </a:pPr>
              <a:r>
                <a:rPr lang="en-US" sz="1125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       c = np.array([0, 1/4, 3/8, 12/13, 1, 1/2])</a:t>
              </a:r>
            </a:p>
            <a:p>
              <a:pPr algn="l">
                <a:lnSpc>
                  <a:spcPts val="1575"/>
                </a:lnSpc>
              </a:pPr>
              <a:r>
                <a:rPr lang="en-US" sz="1125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       a2 = np.array([1/4])</a:t>
              </a:r>
            </a:p>
            <a:p>
              <a:pPr algn="l">
                <a:lnSpc>
                  <a:spcPts val="1575"/>
                </a:lnSpc>
              </a:pPr>
              <a:r>
                <a:rPr lang="en-US" sz="1125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       a3 = np.array([3/32, 9/32])</a:t>
              </a:r>
            </a:p>
            <a:p>
              <a:pPr algn="l">
                <a:lnSpc>
                  <a:spcPts val="1575"/>
                </a:lnSpc>
              </a:pPr>
              <a:r>
                <a:rPr lang="en-US" sz="1125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       a4 = np.array([1932/2197, -7200/2197, 7296/2197])</a:t>
              </a:r>
            </a:p>
            <a:p>
              <a:pPr algn="l">
                <a:lnSpc>
                  <a:spcPts val="1575"/>
                </a:lnSpc>
              </a:pPr>
              <a:r>
                <a:rPr lang="en-US" sz="1125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       a5 = np.array([439/216, -8, 3680/513, -845/4104])</a:t>
              </a:r>
            </a:p>
            <a:p>
              <a:pPr algn="l">
                <a:lnSpc>
                  <a:spcPts val="1575"/>
                </a:lnSpc>
              </a:pPr>
              <a:r>
                <a:rPr lang="en-US" sz="1125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       a6 = np.array([-8/27, 2, -3544/2565, 1859/4104, -11/40])</a:t>
              </a:r>
            </a:p>
            <a:p>
              <a:pPr algn="l">
                <a:lnSpc>
                  <a:spcPts val="1575"/>
                </a:lnSpc>
              </a:pPr>
              <a:r>
                <a:rPr lang="en-US" sz="1125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       b4 = np.array([25/216, 0, 1408/2565, 2197/4104, -1/5, 0])</a:t>
              </a:r>
            </a:p>
            <a:p>
              <a:pPr algn="l">
                <a:lnSpc>
                  <a:spcPts val="1575"/>
                </a:lnSpc>
              </a:pPr>
              <a:r>
                <a:rPr lang="en-US" sz="1125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       b5 = np.array([16/135, 0, 6656/12825, 28561/56430, -9/50, 2/55])</a:t>
              </a:r>
            </a:p>
            <a:p>
              <a:pPr algn="l">
                <a:lnSpc>
                  <a:spcPts val="1575"/>
                </a:lnSpc>
              </a:pPr>
            </a:p>
            <a:p>
              <a:pPr algn="l">
                <a:lnSpc>
                  <a:spcPts val="1575"/>
                </a:lnSpc>
              </a:pPr>
              <a:r>
                <a:rPr lang="en-US" sz="1125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       k1 = f(t + c[0]*h, y) * h</a:t>
              </a:r>
            </a:p>
            <a:p>
              <a:pPr algn="l">
                <a:lnSpc>
                  <a:spcPts val="1575"/>
                </a:lnSpc>
              </a:pPr>
              <a:r>
                <a:rPr lang="en-US" sz="1125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       k2 = f(t + c[1]*h, y + a2[0]*k1) * h</a:t>
              </a:r>
            </a:p>
            <a:p>
              <a:pPr algn="l">
                <a:lnSpc>
                  <a:spcPts val="1575"/>
                </a:lnSpc>
              </a:pPr>
              <a:r>
                <a:rPr lang="en-US" sz="1125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       k3 = f(t + c[2]*h, y + a3[0]*k1 + a3[1]*k2) * h</a:t>
              </a:r>
            </a:p>
            <a:p>
              <a:pPr algn="l">
                <a:lnSpc>
                  <a:spcPts val="1575"/>
                </a:lnSpc>
              </a:pPr>
              <a:r>
                <a:rPr lang="en-US" sz="1125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       k4 = f(t + c[3]*h, y + a4[0]*k1 + a4[1]*k2 + a4[2]*k3) * h</a:t>
              </a:r>
            </a:p>
            <a:p>
              <a:pPr algn="l">
                <a:lnSpc>
                  <a:spcPts val="1575"/>
                </a:lnSpc>
              </a:pPr>
              <a:r>
                <a:rPr lang="en-US" sz="1125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       k5 = f(t + c[4]*h, y + a5[0]*k1 + a5[1]*k2 + a5[2]*k3 + a5[3]*k4) * h</a:t>
              </a:r>
            </a:p>
            <a:p>
              <a:pPr algn="l">
                <a:lnSpc>
                  <a:spcPts val="1575"/>
                </a:lnSpc>
              </a:pPr>
              <a:r>
                <a:rPr lang="en-US" sz="1125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       k6 = f(t + c[5]*h, y + a6[0]*k1 + a6[1]*k2 + a6[2]*k3 + a6[3]*k4 + a6[4]*k5) * h</a:t>
              </a:r>
            </a:p>
            <a:p>
              <a:pPr algn="l">
                <a:lnSpc>
                  <a:spcPts val="1575"/>
                </a:lnSpc>
              </a:pPr>
            </a:p>
            <a:p>
              <a:pPr algn="l">
                <a:lnSpc>
                  <a:spcPts val="1575"/>
                </a:lnSpc>
              </a:pPr>
              <a:r>
                <a:rPr lang="en-US" sz="1125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       y4 = y + b4[0]*k1 + b4[1]*k2 + b4[2]*k3 + b4[3]*k4 + b4[4]*k5</a:t>
              </a:r>
            </a:p>
            <a:p>
              <a:pPr algn="l">
                <a:lnSpc>
                  <a:spcPts val="1575"/>
                </a:lnSpc>
              </a:pPr>
              <a:r>
                <a:rPr lang="en-US" sz="1125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       y5 = y + b5[0]*k1 + b5[1]*k2 + b5[2]*k3 + b5[3]*k4 + b5[4]*k5 + b5[5]*k6</a:t>
              </a:r>
            </a:p>
            <a:p>
              <a:pPr algn="l">
                <a:lnSpc>
                  <a:spcPts val="1575"/>
                </a:lnSpc>
              </a:pPr>
            </a:p>
            <a:p>
              <a:pPr algn="l">
                <a:lnSpc>
                  <a:spcPts val="1575"/>
                </a:lnSpc>
              </a:pPr>
              <a:r>
                <a:rPr lang="en-US" sz="1125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       ee = y5 - y4 # Truncation error estimate at this step</a:t>
              </a:r>
            </a:p>
            <a:p>
              <a:pPr algn="l">
                <a:lnSpc>
                  <a:spcPts val="1575"/>
                </a:lnSpc>
              </a:pPr>
            </a:p>
            <a:p>
              <a:pPr algn="l">
                <a:lnSpc>
                  <a:spcPts val="1575"/>
                </a:lnSpc>
              </a:pPr>
              <a:r>
                <a:rPr lang="en-US" sz="1125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       err = np.linalg.norm(ee, ord=np.inf)</a:t>
              </a:r>
            </a:p>
            <a:p>
              <a:pPr algn="l">
                <a:lnSpc>
                  <a:spcPts val="1575"/>
                </a:lnSpc>
              </a:pPr>
              <a:r>
                <a:rPr lang="en-US" sz="1125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       if err &lt;= tol:</a:t>
              </a:r>
            </a:p>
            <a:p>
              <a:pPr algn="l">
                <a:lnSpc>
                  <a:spcPts val="1575"/>
                </a:lnSpc>
              </a:pPr>
              <a:r>
                <a:rPr lang="en-US" sz="1125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           t += h</a:t>
              </a:r>
            </a:p>
            <a:p>
              <a:pPr algn="l">
                <a:lnSpc>
                  <a:spcPts val="1575"/>
                </a:lnSpc>
              </a:pPr>
              <a:r>
                <a:rPr lang="en-US" sz="1125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           y = y4</a:t>
              </a:r>
            </a:p>
            <a:p>
              <a:pPr algn="l">
                <a:lnSpc>
                  <a:spcPts val="1575"/>
                </a:lnSpc>
              </a:pPr>
              <a:r>
                <a:rPr lang="en-US" sz="1125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           ts.append(t)</a:t>
              </a:r>
            </a:p>
            <a:p>
              <a:pPr algn="l">
                <a:lnSpc>
                  <a:spcPts val="1575"/>
                </a:lnSpc>
              </a:pPr>
              <a:r>
                <a:rPr lang="en-US" sz="1125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           ys.append(y.copy())</a:t>
              </a:r>
            </a:p>
            <a:p>
              <a:pPr algn="l">
                <a:lnSpc>
                  <a:spcPts val="1575"/>
                </a:lnSpc>
              </a:pPr>
              <a:r>
                <a:rPr lang="en-US" sz="1125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           ees.append(ee.copy())</a:t>
              </a:r>
            </a:p>
            <a:p>
              <a:pPr algn="l">
                <a:lnSpc>
                  <a:spcPts val="1575"/>
                </a:lnSpc>
              </a:pPr>
            </a:p>
            <a:p>
              <a:pPr algn="l">
                <a:lnSpc>
                  <a:spcPts val="1575"/>
                </a:lnSpc>
              </a:pPr>
              <a:r>
                <a:rPr lang="en-US" sz="1125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       # adapt step size</a:t>
              </a:r>
            </a:p>
            <a:p>
              <a:pPr algn="l">
                <a:lnSpc>
                  <a:spcPts val="1575"/>
                </a:lnSpc>
              </a:pPr>
              <a:r>
                <a:rPr lang="en-US" sz="1125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       delta = 0.84 * (tol / (err + 1e-16))**0.25</a:t>
              </a:r>
            </a:p>
            <a:p>
              <a:pPr algn="l">
                <a:lnSpc>
                  <a:spcPts val="1575"/>
                </a:lnSpc>
                <a:spcBef>
                  <a:spcPct val="0"/>
                </a:spcBef>
              </a:pPr>
              <a:r>
                <a:rPr lang="en-US" sz="1125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       h = max(min(delta * h, 5*h), 0.1*h)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2206840" y="-554292"/>
            <a:ext cx="10104920" cy="10377325"/>
          </a:xfrm>
          <a:custGeom>
            <a:avLst/>
            <a:gdLst/>
            <a:ahLst/>
            <a:cxnLst/>
            <a:rect r="r" b="b" t="t" l="l"/>
            <a:pathLst>
              <a:path h="10377325" w="10104920">
                <a:moveTo>
                  <a:pt x="0" y="0"/>
                </a:moveTo>
                <a:lnTo>
                  <a:pt x="10104920" y="0"/>
                </a:lnTo>
                <a:lnTo>
                  <a:pt x="10104920" y="10377325"/>
                </a:lnTo>
                <a:lnTo>
                  <a:pt x="0" y="103773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3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3756663" y="9612390"/>
            <a:ext cx="11672841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422578" y="2353570"/>
            <a:ext cx="9732279" cy="5219700"/>
          </a:xfrm>
          <a:custGeom>
            <a:avLst/>
            <a:gdLst/>
            <a:ahLst/>
            <a:cxnLst/>
            <a:rect r="r" b="b" t="t" l="l"/>
            <a:pathLst>
              <a:path h="5219700" w="9732279">
                <a:moveTo>
                  <a:pt x="0" y="0"/>
                </a:moveTo>
                <a:lnTo>
                  <a:pt x="9732279" y="0"/>
                </a:lnTo>
                <a:lnTo>
                  <a:pt x="9732279" y="5219700"/>
                </a:lnTo>
                <a:lnTo>
                  <a:pt x="0" y="5219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073" t="0" r="-659" b="-154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990499" y="-152400"/>
            <a:ext cx="9655370" cy="1392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b="true" sz="8177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RESULTS - PLOTS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595792" y="9167813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09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9269" y="2229745"/>
            <a:ext cx="7698959" cy="2982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981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Simulation </a:t>
            </a:r>
            <a:r>
              <a:rPr lang="en-US" sz="2199">
                <a:solidFill>
                  <a:srgbClr val="000000"/>
                </a:solidFill>
                <a:latin typeface="Alexandria"/>
                <a:ea typeface="Alexandria"/>
                <a:cs typeface="Alexandria"/>
                <a:sym typeface="Alexandria"/>
              </a:rPr>
              <a:t>of six apoptosis-related components using RKF45.</a:t>
            </a:r>
          </a:p>
          <a:p>
            <a:pPr algn="l" marL="474979" indent="-237490" lvl="1">
              <a:lnSpc>
                <a:spcPts val="3981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Black line:</a:t>
            </a:r>
            <a:r>
              <a:rPr lang="en-US" sz="2199">
                <a:solidFill>
                  <a:srgbClr val="000000"/>
                </a:solidFill>
                <a:latin typeface="Alexandria"/>
                <a:ea typeface="Alexandria"/>
                <a:cs typeface="Alexandria"/>
                <a:sym typeface="Alexandria"/>
              </a:rPr>
              <a:t> Initial condition y₀ = [1, 0, 0,0,0 0] resent at start</a:t>
            </a:r>
          </a:p>
          <a:p>
            <a:pPr algn="l" marL="474979" indent="-237490" lvl="1">
              <a:lnSpc>
                <a:spcPts val="3981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Red dashed line</a:t>
            </a:r>
            <a:r>
              <a:rPr lang="en-US" sz="2199">
                <a:solidFill>
                  <a:srgbClr val="000000"/>
                </a:solidFill>
                <a:latin typeface="Alexandria"/>
                <a:ea typeface="Alexandria"/>
                <a:cs typeface="Alexandria"/>
                <a:sym typeface="Alexandria"/>
              </a:rPr>
              <a:t>: Initial condition y₀ = [0,0,0,0 0,] components start at zero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9269" y="5440997"/>
            <a:ext cx="7096285" cy="4171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7"/>
              </a:lnSpc>
            </a:pPr>
            <a:r>
              <a:rPr lang="en-US" sz="2961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Limi</a:t>
            </a:r>
            <a:r>
              <a:rPr lang="en-US" sz="2961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tatio</a:t>
            </a:r>
            <a:r>
              <a:rPr lang="en-US" sz="2961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ns</a:t>
            </a:r>
            <a:r>
              <a:rPr lang="en-US" sz="296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:</a:t>
            </a:r>
          </a:p>
          <a:p>
            <a:pPr algn="l" marL="639322" indent="-319661" lvl="1">
              <a:lnSpc>
                <a:spcPts val="5507"/>
              </a:lnSpc>
              <a:buFont typeface="Arial"/>
              <a:buChar char="•"/>
            </a:pPr>
            <a:r>
              <a:rPr lang="en-US" sz="296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</a:t>
            </a:r>
            <a:r>
              <a:rPr lang="en-US" sz="296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an be slower on very stiff systems.</a:t>
            </a:r>
          </a:p>
          <a:p>
            <a:pPr algn="l" marL="639322" indent="-319661" lvl="1">
              <a:lnSpc>
                <a:spcPts val="5507"/>
              </a:lnSpc>
              <a:buFont typeface="Arial"/>
              <a:buChar char="•"/>
            </a:pPr>
            <a:r>
              <a:rPr lang="en-US" sz="296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Requires more computations per step than simple methods.</a:t>
            </a:r>
          </a:p>
          <a:p>
            <a:pPr algn="l" marL="639322" indent="-319661" lvl="1">
              <a:lnSpc>
                <a:spcPts val="5507"/>
              </a:lnSpc>
              <a:buFont typeface="Arial"/>
              <a:buChar char="•"/>
            </a:pPr>
            <a:r>
              <a:rPr lang="en-US" sz="296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Complexity in implementation compared to fixed-step solvers.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2206840" y="-554292"/>
            <a:ext cx="10104920" cy="10377325"/>
          </a:xfrm>
          <a:custGeom>
            <a:avLst/>
            <a:gdLst/>
            <a:ahLst/>
            <a:cxnLst/>
            <a:rect r="r" b="b" t="t" l="l"/>
            <a:pathLst>
              <a:path h="10377325" w="10104920">
                <a:moveTo>
                  <a:pt x="0" y="0"/>
                </a:moveTo>
                <a:lnTo>
                  <a:pt x="10104920" y="0"/>
                </a:lnTo>
                <a:lnTo>
                  <a:pt x="10104920" y="10377325"/>
                </a:lnTo>
                <a:lnTo>
                  <a:pt x="0" y="103773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3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DAGqfaLTVfc</dc:identifier>
  <dcterms:modified xsi:type="dcterms:W3CDTF">2011-08-01T06:04:30Z</dcterms:modified>
  <cp:revision>1</cp:revision>
  <dc:title>Grey Minimalist Professional Project Presentation</dc:title>
</cp:coreProperties>
</file>